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147308068" r:id="rId5"/>
    <p:sldId id="2134804455" r:id="rId6"/>
    <p:sldId id="2134804405" r:id="rId7"/>
    <p:sldId id="2147308070" r:id="rId8"/>
    <p:sldId id="2134804430" r:id="rId9"/>
    <p:sldId id="274" r:id="rId10"/>
    <p:sldId id="279" r:id="rId11"/>
    <p:sldId id="275" r:id="rId12"/>
    <p:sldId id="347" r:id="rId13"/>
    <p:sldId id="2147308069" r:id="rId14"/>
    <p:sldId id="513" r:id="rId15"/>
  </p:sldIdLst>
  <p:sldSz cx="14630400" cy="8229600"/>
  <p:notesSz cx="7772400" cy="14173200"/>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orient="horz" pos="2592" userDrawn="1">
          <p15:clr>
            <a:srgbClr val="A4A3A4"/>
          </p15:clr>
        </p15:guide>
        <p15:guide id="3" orient="horz" pos="4512" userDrawn="1">
          <p15:clr>
            <a:srgbClr val="A4A3A4"/>
          </p15:clr>
        </p15:guide>
        <p15:guide id="4" orient="horz" pos="4896" userDrawn="1">
          <p15:clr>
            <a:srgbClr val="A4A3A4"/>
          </p15:clr>
        </p15:guide>
        <p15:guide id="5" pos="7488" userDrawn="1">
          <p15:clr>
            <a:srgbClr val="A4A3A4"/>
          </p15:clr>
        </p15:guide>
        <p15:guide id="6" pos="432"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p15:guide id="1" orient="horz" pos="4464" userDrawn="1">
          <p15:clr>
            <a:srgbClr val="A4A3A4"/>
          </p15:clr>
        </p15:guide>
        <p15:guide id="2" pos="24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63666A"/>
    <a:srgbClr val="F9F048"/>
    <a:srgbClr val="FFCD00"/>
    <a:srgbClr val="D9DF23"/>
    <a:srgbClr val="666666"/>
    <a:srgbClr val="330072"/>
    <a:srgbClr val="60249E"/>
    <a:srgbClr val="1870B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E7C0A-E549-4F3F-9A8F-7AD0EA410274}" v="2" dt="2022-06-15T14:31:26.453"/>
  </p1510:revLst>
</p1510:revInfo>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7440" autoAdjust="0"/>
  </p:normalViewPr>
  <p:slideViewPr>
    <p:cSldViewPr snapToGrid="0" snapToObjects="1" showGuides="1">
      <p:cViewPr varScale="1">
        <p:scale>
          <a:sx n="95" d="100"/>
          <a:sy n="95" d="100"/>
        </p:scale>
        <p:origin x="462" y="102"/>
      </p:cViewPr>
      <p:guideLst>
        <p:guide orient="horz" pos="408"/>
        <p:guide orient="horz" pos="2592"/>
        <p:guide orient="horz" pos="4512"/>
        <p:guide orient="horz" pos="4896"/>
        <p:guide pos="7488"/>
        <p:guide pos="432"/>
        <p:guide pos="3024"/>
        <p:guide pos="3312"/>
        <p:guide pos="4464"/>
        <p:guide pos="4608"/>
        <p:guide pos="4752"/>
        <p:guide pos="5904"/>
        <p:guide pos="6192"/>
        <p:guide pos="8784"/>
      </p:guideLst>
    </p:cSldViewPr>
  </p:slideViewPr>
  <p:notesTextViewPr>
    <p:cViewPr>
      <p:scale>
        <a:sx n="1" d="1"/>
        <a:sy n="1" d="1"/>
      </p:scale>
      <p:origin x="0" y="0"/>
    </p:cViewPr>
  </p:notesTextViewPr>
  <p:sorterViewPr>
    <p:cViewPr>
      <p:scale>
        <a:sx n="125" d="100"/>
        <a:sy n="125" d="100"/>
      </p:scale>
      <p:origin x="0" y="0"/>
    </p:cViewPr>
  </p:sorterViewPr>
  <p:notesViewPr>
    <p:cSldViewPr snapToGrid="0" snapToObjects="1" showGuides="1">
      <p:cViewPr varScale="1">
        <p:scale>
          <a:sx n="110" d="100"/>
          <a:sy n="110" d="100"/>
        </p:scale>
        <p:origin x="6648" y="114"/>
      </p:cViewPr>
      <p:guideLst>
        <p:guide orient="horz" pos="4464"/>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401" tIns="62700" rIns="125401" bIns="62700" rtlCol="0"/>
          <a:lstStyle>
            <a:lvl1pPr algn="l">
              <a:defRPr sz="1600"/>
            </a:lvl1pPr>
          </a:lstStyle>
          <a:p>
            <a:endParaRPr lang="en-US" dirty="0">
              <a:latin typeface="Arial"/>
              <a:cs typeface="Arial"/>
            </a:endParaRPr>
          </a:p>
        </p:txBody>
      </p:sp>
      <p:sp>
        <p:nvSpPr>
          <p:cNvPr id="4" name="Footer Placeholder 3"/>
          <p:cNvSpPr>
            <a:spLocks noGrp="1"/>
          </p:cNvSpPr>
          <p:nvPr>
            <p:ph type="ftr" sz="quarter" idx="2"/>
          </p:nvPr>
        </p:nvSpPr>
        <p:spPr>
          <a:xfrm>
            <a:off x="0" y="13462080"/>
            <a:ext cx="3368040" cy="708660"/>
          </a:xfrm>
          <a:prstGeom prst="rect">
            <a:avLst/>
          </a:prstGeom>
        </p:spPr>
        <p:txBody>
          <a:bodyPr vert="horz" lIns="125401" tIns="62700" rIns="125401" bIns="62700" rtlCol="0" anchor="b"/>
          <a:lstStyle>
            <a:lvl1pPr algn="l">
              <a:defRPr sz="1600"/>
            </a:lvl1pPr>
          </a:lstStyle>
          <a:p>
            <a:endParaRPr lang="en-US" dirty="0">
              <a:latin typeface="Arial"/>
              <a:cs typeface="Arial"/>
            </a:endParaRPr>
          </a:p>
        </p:txBody>
      </p:sp>
      <p:sp>
        <p:nvSpPr>
          <p:cNvPr id="5" name="Slide Number Placeholder 4"/>
          <p:cNvSpPr>
            <a:spLocks noGrp="1"/>
          </p:cNvSpPr>
          <p:nvPr>
            <p:ph type="sldNum" sz="quarter" idx="3"/>
          </p:nvPr>
        </p:nvSpPr>
        <p:spPr>
          <a:xfrm>
            <a:off x="4402561" y="13462080"/>
            <a:ext cx="3368040" cy="708660"/>
          </a:xfrm>
          <a:prstGeom prst="rect">
            <a:avLst/>
          </a:prstGeom>
        </p:spPr>
        <p:txBody>
          <a:bodyPr vert="horz" lIns="125401" tIns="62700" rIns="125401" bIns="62700" rtlCol="0" anchor="b"/>
          <a:lstStyle>
            <a:lvl1pPr algn="r">
              <a:defRPr sz="1600"/>
            </a:lvl1pPr>
          </a:lstStyle>
          <a:p>
            <a:fld id="{70AC7428-30A9-FD43-A0D8-DB91B17088EC}"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401" tIns="62700" rIns="125401" bIns="62700" rtlCol="0"/>
          <a:lstStyle>
            <a:lvl1pPr algn="l">
              <a:defRPr sz="1600">
                <a:latin typeface="Arial"/>
                <a:cs typeface="Arial"/>
              </a:defRPr>
            </a:lvl1pPr>
          </a:lstStyle>
          <a:p>
            <a:endParaRPr lang="en-US" dirty="0"/>
          </a:p>
        </p:txBody>
      </p:sp>
      <p:sp>
        <p:nvSpPr>
          <p:cNvPr id="3" name="Date Placeholder 2"/>
          <p:cNvSpPr>
            <a:spLocks noGrp="1"/>
          </p:cNvSpPr>
          <p:nvPr>
            <p:ph type="dt" idx="1"/>
          </p:nvPr>
        </p:nvSpPr>
        <p:spPr>
          <a:xfrm>
            <a:off x="4402561" y="0"/>
            <a:ext cx="3368040" cy="708660"/>
          </a:xfrm>
          <a:prstGeom prst="rect">
            <a:avLst/>
          </a:prstGeom>
        </p:spPr>
        <p:txBody>
          <a:bodyPr vert="horz" lIns="125401" tIns="62700" rIns="125401" bIns="62700" rtlCol="0"/>
          <a:lstStyle>
            <a:lvl1pPr algn="r">
              <a:defRPr sz="1600">
                <a:latin typeface="Arial"/>
                <a:cs typeface="Arial"/>
              </a:defRPr>
            </a:lvl1pPr>
          </a:lstStyle>
          <a:p>
            <a:fld id="{73B26A0F-F4D6-9B4F-A87B-D8948CDE3BB4}" type="datetimeFigureOut">
              <a:rPr lang="en-US" smtClean="0"/>
              <a:pPr/>
              <a:t>12/1/2022</a:t>
            </a:fld>
            <a:endParaRPr lang="en-US" dirty="0"/>
          </a:p>
        </p:txBody>
      </p:sp>
      <p:sp>
        <p:nvSpPr>
          <p:cNvPr id="4" name="Slide Image Placeholder 3"/>
          <p:cNvSpPr>
            <a:spLocks noGrp="1" noRot="1" noChangeAspect="1"/>
          </p:cNvSpPr>
          <p:nvPr>
            <p:ph type="sldImg" idx="2"/>
          </p:nvPr>
        </p:nvSpPr>
        <p:spPr>
          <a:xfrm>
            <a:off x="-838200" y="1063625"/>
            <a:ext cx="9448800" cy="5314950"/>
          </a:xfrm>
          <a:prstGeom prst="rect">
            <a:avLst/>
          </a:prstGeom>
          <a:noFill/>
          <a:ln w="12700">
            <a:solidFill>
              <a:prstClr val="black"/>
            </a:solidFill>
          </a:ln>
        </p:spPr>
        <p:txBody>
          <a:bodyPr vert="horz" lIns="125401" tIns="62700" rIns="125401" bIns="62700" rtlCol="0" anchor="ctr"/>
          <a:lstStyle/>
          <a:p>
            <a:endParaRPr lang="en-US" dirty="0"/>
          </a:p>
        </p:txBody>
      </p:sp>
      <p:sp>
        <p:nvSpPr>
          <p:cNvPr id="5" name="Notes Placeholder 4"/>
          <p:cNvSpPr>
            <a:spLocks noGrp="1"/>
          </p:cNvSpPr>
          <p:nvPr>
            <p:ph type="body" sz="quarter" idx="3"/>
          </p:nvPr>
        </p:nvSpPr>
        <p:spPr>
          <a:xfrm>
            <a:off x="431800" y="6732270"/>
            <a:ext cx="6908800" cy="63779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3462080"/>
            <a:ext cx="3368040" cy="708660"/>
          </a:xfrm>
          <a:prstGeom prst="rect">
            <a:avLst/>
          </a:prstGeom>
        </p:spPr>
        <p:txBody>
          <a:bodyPr vert="horz" lIns="125401" tIns="62700" rIns="125401" bIns="62700" rtlCol="0" anchor="b"/>
          <a:lstStyle>
            <a:lvl1pPr algn="l">
              <a:defRPr sz="1600">
                <a:latin typeface="Arial"/>
                <a:cs typeface="Arial"/>
              </a:defRPr>
            </a:lvl1pPr>
          </a:lstStyle>
          <a:p>
            <a:endParaRPr lang="en-US" dirty="0"/>
          </a:p>
        </p:txBody>
      </p:sp>
      <p:sp>
        <p:nvSpPr>
          <p:cNvPr id="7" name="Slide Number Placeholder 6"/>
          <p:cNvSpPr>
            <a:spLocks noGrp="1"/>
          </p:cNvSpPr>
          <p:nvPr>
            <p:ph type="sldNum" sz="quarter" idx="5"/>
          </p:nvPr>
        </p:nvSpPr>
        <p:spPr>
          <a:xfrm>
            <a:off x="4402561" y="13462080"/>
            <a:ext cx="3368040" cy="708660"/>
          </a:xfrm>
          <a:prstGeom prst="rect">
            <a:avLst/>
          </a:prstGeom>
        </p:spPr>
        <p:txBody>
          <a:bodyPr vert="horz" lIns="125401" tIns="62700" rIns="125401" bIns="62700" rtlCol="0" anchor="b"/>
          <a:lstStyle>
            <a:lvl1pPr algn="r">
              <a:defRPr sz="1600">
                <a:latin typeface="Arial"/>
                <a:cs typeface="Arial"/>
              </a:defRPr>
            </a:lvl1pPr>
          </a:lstStyle>
          <a:p>
            <a:fld id="{7DE2E8FF-3D0C-9D4D-B4D1-3089215958A5}" type="slidenum">
              <a:rPr lang="en-US" smtClean="0"/>
              <a:pPr/>
              <a:t>‹#›</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02">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B86D8E4-D42C-4BA4-8C3D-EE6E0354EA3C}"/>
              </a:ext>
            </a:extLst>
          </p:cNvPr>
          <p:cNvPicPr>
            <a:picLocks noChangeAspect="1"/>
          </p:cNvPicPr>
          <p:nvPr userDrawn="1"/>
        </p:nvPicPr>
        <p:blipFill>
          <a:blip r:embed="rId2"/>
          <a:stretch>
            <a:fillRect/>
          </a:stretch>
        </p:blipFill>
        <p:spPr>
          <a:xfrm>
            <a:off x="1777" y="0"/>
            <a:ext cx="14626846"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46" name="Graphic 45">
            <a:extLst>
              <a:ext uri="{FF2B5EF4-FFF2-40B4-BE49-F238E27FC236}">
                <a16:creationId xmlns:a16="http://schemas.microsoft.com/office/drawing/2014/main" id="{D07C659E-3F10-46E2-9676-61137FD938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8975" y="685801"/>
            <a:ext cx="1430092" cy="781050"/>
          </a:xfrm>
          <a:prstGeom prst="rect">
            <a:avLst/>
          </a:prstGeom>
        </p:spPr>
      </p:pic>
      <p:sp>
        <p:nvSpPr>
          <p:cNvPr id="47" name="Title 1">
            <a:extLst>
              <a:ext uri="{FF2B5EF4-FFF2-40B4-BE49-F238E27FC236}">
                <a16:creationId xmlns:a16="http://schemas.microsoft.com/office/drawing/2014/main" id="{0131F459-E553-4CE6-92F0-91E2F09BA9B3}"/>
              </a:ext>
            </a:extLst>
          </p:cNvPr>
          <p:cNvSpPr>
            <a:spLocks noGrp="1"/>
          </p:cNvSpPr>
          <p:nvPr>
            <p:ph type="ctrTitle"/>
          </p:nvPr>
        </p:nvSpPr>
        <p:spPr>
          <a:xfrm>
            <a:off x="1168401" y="2781300"/>
            <a:ext cx="4858326" cy="2545080"/>
          </a:xfrm>
        </p:spPr>
        <p:txBody>
          <a:bodyPr anchor="ctr" anchorCtr="0">
            <a:noAutofit/>
          </a:bodyPr>
          <a:lstStyle>
            <a:lvl1pPr>
              <a:defRPr sz="4400">
                <a:solidFill>
                  <a:schemeClr val="bg1"/>
                </a:solidFill>
              </a:defRPr>
            </a:lvl1pPr>
          </a:lstStyle>
          <a:p>
            <a:r>
              <a:rPr lang="en-US"/>
              <a:t>Click to edit Master title style</a:t>
            </a:r>
            <a:endParaRPr lang="en-US" dirty="0"/>
          </a:p>
        </p:txBody>
      </p:sp>
      <p:sp>
        <p:nvSpPr>
          <p:cNvPr id="48" name="Subtitle 2">
            <a:extLst>
              <a:ext uri="{FF2B5EF4-FFF2-40B4-BE49-F238E27FC236}">
                <a16:creationId xmlns:a16="http://schemas.microsoft.com/office/drawing/2014/main" id="{00FE735E-E3CF-4086-AF37-051864E157BF}"/>
              </a:ext>
            </a:extLst>
          </p:cNvPr>
          <p:cNvSpPr>
            <a:spLocks noGrp="1"/>
          </p:cNvSpPr>
          <p:nvPr>
            <p:ph type="subTitle" idx="1"/>
          </p:nvPr>
        </p:nvSpPr>
        <p:spPr>
          <a:xfrm>
            <a:off x="1168401" y="5494020"/>
            <a:ext cx="4858326"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49" name="Footer Placeholder 4">
            <a:extLst>
              <a:ext uri="{FF2B5EF4-FFF2-40B4-BE49-F238E27FC236}">
                <a16:creationId xmlns:a16="http://schemas.microsoft.com/office/drawing/2014/main" id="{C589DB86-4B07-4158-9A0E-2A50E747053D}"/>
              </a:ext>
            </a:extLst>
          </p:cNvPr>
          <p:cNvSpPr txBox="1">
            <a:spLocks/>
          </p:cNvSpPr>
          <p:nvPr userDrawn="1"/>
        </p:nvSpPr>
        <p:spPr>
          <a:xfrm>
            <a:off x="685779" y="7688991"/>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tx1"/>
                </a:solidFill>
              </a:rPr>
              <a:t>© 2021 DXC Technology Company. All rights reserved.</a:t>
            </a:r>
          </a:p>
        </p:txBody>
      </p:sp>
    </p:spTree>
    <p:extLst>
      <p:ext uri="{BB962C8B-B14F-4D97-AF65-F5344CB8AC3E}">
        <p14:creationId xmlns:p14="http://schemas.microsoft.com/office/powerpoint/2010/main" val="31512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grpSp>
        <p:nvGrpSpPr>
          <p:cNvPr id="13" name="Group 12"/>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solidFill>
            <a:schemeClr val="bg1">
              <a:lumMod val="85000"/>
            </a:schemeClr>
          </a:solidFill>
        </p:spPr>
        <p:txBody>
          <a:bodyPr anchor="ctr" anchorCtr="0">
            <a:normAutofit/>
          </a:bodyPr>
          <a:lstStyle>
            <a:lvl1pPr algn="ctr">
              <a:defRPr sz="1600" b="0"/>
            </a:lvl1pPr>
          </a:lstStyle>
          <a:p>
            <a:r>
              <a:rPr lang="en-US"/>
              <a:t>Click icon to add picture</a:t>
            </a:r>
            <a:endParaRPr lang="en-US" dirty="0"/>
          </a:p>
        </p:txBody>
      </p:sp>
      <p:sp>
        <p:nvSpPr>
          <p:cNvPr id="4" name="Title 3"/>
          <p:cNvSpPr>
            <a:spLocks noGrp="1"/>
          </p:cNvSpPr>
          <p:nvPr>
            <p:ph type="title"/>
          </p:nvPr>
        </p:nvSpPr>
        <p:spPr>
          <a:xfrm>
            <a:off x="685800" y="639763"/>
            <a:ext cx="6400800" cy="1417635"/>
          </a:xfrm>
        </p:spPr>
        <p:txBody>
          <a:bodyPr/>
          <a:lstStyle/>
          <a:p>
            <a:r>
              <a:rPr lang="en-US"/>
              <a:t>Click to edit Master title style</a:t>
            </a:r>
            <a:endParaRPr lang="en-US" dirty="0"/>
          </a:p>
        </p:txBody>
      </p:sp>
      <p:sp>
        <p:nvSpPr>
          <p:cNvPr id="1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1, 2022</a:t>
            </a:fld>
            <a:endParaRPr lang="en-US" sz="1100" b="0" dirty="0">
              <a:solidFill>
                <a:schemeClr val="tx1"/>
              </a:solidFill>
            </a:endParaRPr>
          </a:p>
        </p:txBody>
      </p:sp>
      <p:sp>
        <p:nvSpPr>
          <p:cNvPr id="1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t>‹#›</a:t>
            </a:fld>
            <a:endParaRPr lang="en-US" sz="1100" b="1" dirty="0">
              <a:solidFill>
                <a:schemeClr val="tx1"/>
              </a:solidFill>
            </a:endParaRPr>
          </a:p>
        </p:txBody>
      </p:sp>
      <p:sp>
        <p:nvSpPr>
          <p:cNvPr id="12" name="Footer Placeholder 4"/>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 2021 DXC Technology Company. All rights reserved.</a:t>
            </a:r>
          </a:p>
        </p:txBody>
      </p:sp>
      <p:sp>
        <p:nvSpPr>
          <p:cNvPr id="3" name="Content Placeholder 2"/>
          <p:cNvSpPr>
            <a:spLocks noGrp="1"/>
          </p:cNvSpPr>
          <p:nvPr>
            <p:ph sz="quarter" idx="14"/>
          </p:nvPr>
        </p:nvSpPr>
        <p:spPr>
          <a:xfrm>
            <a:off x="685800" y="2057398"/>
            <a:ext cx="6400800" cy="5121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4" name="Graphic 43">
            <a:extLst>
              <a:ext uri="{FF2B5EF4-FFF2-40B4-BE49-F238E27FC236}">
                <a16:creationId xmlns:a16="http://schemas.microsoft.com/office/drawing/2014/main" id="{C091593C-4446-42A7-AA75-762280E3CD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5800" y="7580437"/>
            <a:ext cx="2286000" cy="259238"/>
          </a:xfrm>
          <a:prstGeom prst="rect">
            <a:avLst/>
          </a:prstGeom>
        </p:spPr>
      </p:pic>
    </p:spTree>
    <p:extLst>
      <p:ext uri="{BB962C8B-B14F-4D97-AF65-F5344CB8AC3E}">
        <p14:creationId xmlns:p14="http://schemas.microsoft.com/office/powerpoint/2010/main" val="10157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5400">
                <a:solidFill>
                  <a:schemeClr val="accent1"/>
                </a:solidFill>
              </a:defRPr>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29198B72-5069-45E9-8881-7A29D176F1BE}"/>
              </a:ext>
            </a:extLst>
          </p:cNvPr>
          <p:cNvPicPr>
            <a:picLocks noChangeAspect="1"/>
          </p:cNvPicPr>
          <p:nvPr userDrawn="1"/>
        </p:nvPicPr>
        <p:blipFill>
          <a:blip r:embed="rId2"/>
          <a:stretch>
            <a:fillRect/>
          </a:stretch>
        </p:blipFill>
        <p:spPr>
          <a:xfrm>
            <a:off x="2369" y="0"/>
            <a:ext cx="14625662" cy="8229600"/>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sp>
        <p:nvSpPr>
          <p:cNvPr id="46" name="Text Box 115">
            <a:extLst>
              <a:ext uri="{FF2B5EF4-FFF2-40B4-BE49-F238E27FC236}">
                <a16:creationId xmlns:a16="http://schemas.microsoft.com/office/drawing/2014/main" id="{BAAC8F77-03DC-4B54-ABD4-487A7142E169}"/>
              </a:ext>
            </a:extLst>
          </p:cNvPr>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1, 2022</a:t>
            </a:fld>
            <a:endParaRPr lang="en-US" sz="1100" b="0" dirty="0">
              <a:solidFill>
                <a:schemeClr val="tx1"/>
              </a:solidFill>
            </a:endParaRPr>
          </a:p>
        </p:txBody>
      </p:sp>
      <p:sp>
        <p:nvSpPr>
          <p:cNvPr id="47" name="Text Box 115">
            <a:extLst>
              <a:ext uri="{FF2B5EF4-FFF2-40B4-BE49-F238E27FC236}">
                <a16:creationId xmlns:a16="http://schemas.microsoft.com/office/drawing/2014/main" id="{B207E4D1-23C4-49FF-8260-AC6970B95FC4}"/>
              </a:ext>
            </a:extLst>
          </p:cNvPr>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50" name="Footer Placeholder 4">
            <a:extLst>
              <a:ext uri="{FF2B5EF4-FFF2-40B4-BE49-F238E27FC236}">
                <a16:creationId xmlns:a16="http://schemas.microsoft.com/office/drawing/2014/main" id="{0C203C4F-2B7A-44AE-9CC5-974D0684C5F6}"/>
              </a:ext>
            </a:extLst>
          </p:cNvPr>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2021 DXC Technology Company. All rights reserved.</a:t>
            </a:r>
          </a:p>
        </p:txBody>
      </p:sp>
      <p:pic>
        <p:nvPicPr>
          <p:cNvPr id="52" name="Graphic 51">
            <a:extLst>
              <a:ext uri="{FF2B5EF4-FFF2-40B4-BE49-F238E27FC236}">
                <a16:creationId xmlns:a16="http://schemas.microsoft.com/office/drawing/2014/main" id="{925DB904-DAE2-4F1E-A174-E29E8F7511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5800" y="7580437"/>
            <a:ext cx="2286000" cy="259238"/>
          </a:xfrm>
          <a:prstGeom prst="rect">
            <a:avLst/>
          </a:prstGeom>
        </p:spPr>
      </p:pic>
      <p:sp>
        <p:nvSpPr>
          <p:cNvPr id="57" name="Title 1">
            <a:extLst>
              <a:ext uri="{FF2B5EF4-FFF2-40B4-BE49-F238E27FC236}">
                <a16:creationId xmlns:a16="http://schemas.microsoft.com/office/drawing/2014/main" id="{083C3818-4368-434E-9D55-569CC18CE446}"/>
              </a:ext>
            </a:extLst>
          </p:cNvPr>
          <p:cNvSpPr>
            <a:spLocks noGrp="1"/>
          </p:cNvSpPr>
          <p:nvPr>
            <p:ph type="ctrTitle"/>
          </p:nvPr>
        </p:nvSpPr>
        <p:spPr>
          <a:xfrm>
            <a:off x="685800" y="426144"/>
            <a:ext cx="10414000" cy="1631255"/>
          </a:xfrm>
        </p:spPr>
        <p:txBody>
          <a:bodyPr anchor="b" anchorCtr="0">
            <a:noAutofit/>
          </a:bodyPr>
          <a:lstStyle>
            <a:lvl1pPr>
              <a:defRPr sz="4800">
                <a:solidFill>
                  <a:schemeClr val="accent1"/>
                </a:solidFill>
              </a:defRPr>
            </a:lvl1pPr>
          </a:lstStyle>
          <a:p>
            <a:r>
              <a:rPr lang="en-US"/>
              <a:t>Click to edit Master title style</a:t>
            </a:r>
            <a:endParaRPr lang="en-US" dirty="0"/>
          </a:p>
        </p:txBody>
      </p:sp>
      <p:sp>
        <p:nvSpPr>
          <p:cNvPr id="58" name="Subtitle 2">
            <a:extLst>
              <a:ext uri="{FF2B5EF4-FFF2-40B4-BE49-F238E27FC236}">
                <a16:creationId xmlns:a16="http://schemas.microsoft.com/office/drawing/2014/main" id="{A99EC16D-6BC6-4571-A314-8BE9BEF6FD89}"/>
              </a:ext>
            </a:extLst>
          </p:cNvPr>
          <p:cNvSpPr>
            <a:spLocks noGrp="1"/>
          </p:cNvSpPr>
          <p:nvPr>
            <p:ph type="subTitle" idx="1"/>
          </p:nvPr>
        </p:nvSpPr>
        <p:spPr>
          <a:xfrm>
            <a:off x="685800" y="2410169"/>
            <a:ext cx="10413999" cy="914400"/>
          </a:xfrm>
        </p:spPr>
        <p:txBody>
          <a:bodyPr>
            <a:noAutofit/>
          </a:bodyPr>
          <a:lstStyle>
            <a:lvl1pPr marL="0" indent="0" algn="l">
              <a:spcBef>
                <a:spcPts val="0"/>
              </a:spcBef>
              <a:buNone/>
              <a:defRPr sz="2800">
                <a:solidFill>
                  <a:srgbClr val="63666F"/>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701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14" name="Picture 13" descr="Graphical user interface, text, application&#10;&#10;Description automatically generated">
            <a:extLst>
              <a:ext uri="{FF2B5EF4-FFF2-40B4-BE49-F238E27FC236}">
                <a16:creationId xmlns:a16="http://schemas.microsoft.com/office/drawing/2014/main" id="{9E507C57-3285-4922-B672-48B625FD78D3}"/>
              </a:ext>
            </a:extLst>
          </p:cNvPr>
          <p:cNvPicPr>
            <a:picLocks noChangeAspect="1"/>
          </p:cNvPicPr>
          <p:nvPr userDrawn="1"/>
        </p:nvPicPr>
        <p:blipFill>
          <a:blip r:embed="rId2"/>
          <a:stretch>
            <a:fillRect/>
          </a:stretch>
        </p:blipFill>
        <p:spPr>
          <a:xfrm>
            <a:off x="0" y="1714"/>
            <a:ext cx="14630400" cy="8226172"/>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sp>
        <p:nvSpPr>
          <p:cNvPr id="46" name="Text Box 115">
            <a:extLst>
              <a:ext uri="{FF2B5EF4-FFF2-40B4-BE49-F238E27FC236}">
                <a16:creationId xmlns:a16="http://schemas.microsoft.com/office/drawing/2014/main" id="{BAAC8F77-03DC-4B54-ABD4-487A7142E169}"/>
              </a:ext>
            </a:extLst>
          </p:cNvPr>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1, 2022</a:t>
            </a:fld>
            <a:endParaRPr lang="en-US" sz="1100" b="0" dirty="0">
              <a:solidFill>
                <a:schemeClr val="tx1"/>
              </a:solidFill>
            </a:endParaRPr>
          </a:p>
        </p:txBody>
      </p:sp>
      <p:sp>
        <p:nvSpPr>
          <p:cNvPr id="47" name="Text Box 115">
            <a:extLst>
              <a:ext uri="{FF2B5EF4-FFF2-40B4-BE49-F238E27FC236}">
                <a16:creationId xmlns:a16="http://schemas.microsoft.com/office/drawing/2014/main" id="{B207E4D1-23C4-49FF-8260-AC6970B95FC4}"/>
              </a:ext>
            </a:extLst>
          </p:cNvPr>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50" name="Footer Placeholder 4">
            <a:extLst>
              <a:ext uri="{FF2B5EF4-FFF2-40B4-BE49-F238E27FC236}">
                <a16:creationId xmlns:a16="http://schemas.microsoft.com/office/drawing/2014/main" id="{0C203C4F-2B7A-44AE-9CC5-974D0684C5F6}"/>
              </a:ext>
            </a:extLst>
          </p:cNvPr>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2021 DXC Technology Company. All rights reserved.</a:t>
            </a:r>
          </a:p>
        </p:txBody>
      </p:sp>
      <p:pic>
        <p:nvPicPr>
          <p:cNvPr id="52" name="Graphic 51">
            <a:extLst>
              <a:ext uri="{FF2B5EF4-FFF2-40B4-BE49-F238E27FC236}">
                <a16:creationId xmlns:a16="http://schemas.microsoft.com/office/drawing/2014/main" id="{925DB904-DAE2-4F1E-A174-E29E8F7511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5800" y="7580437"/>
            <a:ext cx="2286000" cy="259238"/>
          </a:xfrm>
          <a:prstGeom prst="rect">
            <a:avLst/>
          </a:prstGeom>
        </p:spPr>
      </p:pic>
      <p:sp>
        <p:nvSpPr>
          <p:cNvPr id="57" name="Title 1">
            <a:extLst>
              <a:ext uri="{FF2B5EF4-FFF2-40B4-BE49-F238E27FC236}">
                <a16:creationId xmlns:a16="http://schemas.microsoft.com/office/drawing/2014/main" id="{083C3818-4368-434E-9D55-569CC18CE446}"/>
              </a:ext>
            </a:extLst>
          </p:cNvPr>
          <p:cNvSpPr>
            <a:spLocks noGrp="1"/>
          </p:cNvSpPr>
          <p:nvPr>
            <p:ph type="ctrTitle"/>
          </p:nvPr>
        </p:nvSpPr>
        <p:spPr>
          <a:xfrm>
            <a:off x="685800" y="426144"/>
            <a:ext cx="10414000" cy="1631255"/>
          </a:xfrm>
        </p:spPr>
        <p:txBody>
          <a:bodyPr anchor="b" anchorCtr="0">
            <a:noAutofit/>
          </a:bodyPr>
          <a:lstStyle>
            <a:lvl1pPr>
              <a:defRPr sz="4800">
                <a:solidFill>
                  <a:schemeClr val="accent1"/>
                </a:solidFill>
              </a:defRPr>
            </a:lvl1pPr>
          </a:lstStyle>
          <a:p>
            <a:r>
              <a:rPr lang="en-US"/>
              <a:t>Click to edit Master title style</a:t>
            </a:r>
            <a:endParaRPr lang="en-US" dirty="0"/>
          </a:p>
        </p:txBody>
      </p:sp>
      <p:sp>
        <p:nvSpPr>
          <p:cNvPr id="58" name="Subtitle 2">
            <a:extLst>
              <a:ext uri="{FF2B5EF4-FFF2-40B4-BE49-F238E27FC236}">
                <a16:creationId xmlns:a16="http://schemas.microsoft.com/office/drawing/2014/main" id="{A99EC16D-6BC6-4571-A314-8BE9BEF6FD89}"/>
              </a:ext>
            </a:extLst>
          </p:cNvPr>
          <p:cNvSpPr>
            <a:spLocks noGrp="1"/>
          </p:cNvSpPr>
          <p:nvPr>
            <p:ph type="subTitle" idx="1"/>
          </p:nvPr>
        </p:nvSpPr>
        <p:spPr>
          <a:xfrm>
            <a:off x="685800" y="2410169"/>
            <a:ext cx="10413999" cy="914400"/>
          </a:xfrm>
        </p:spPr>
        <p:txBody>
          <a:bodyPr>
            <a:noAutofit/>
          </a:bodyPr>
          <a:lstStyle>
            <a:lvl1pPr marL="0" indent="0" algn="l">
              <a:spcBef>
                <a:spcPts val="0"/>
              </a:spcBef>
              <a:buNone/>
              <a:defRPr sz="2800">
                <a:solidFill>
                  <a:srgbClr val="63666F"/>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25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solidFill>
            <a:schemeClr val="bg1">
              <a:lumMod val="85000"/>
            </a:schemeClr>
          </a:solidFill>
        </p:spPr>
        <p:txBody>
          <a:bodyPr anchor="ctr" anchorCtr="0">
            <a:normAutofit/>
          </a:bodyPr>
          <a:lstStyle>
            <a:lvl1pPr algn="ctr">
              <a:defRPr sz="1600" b="0">
                <a:solidFill>
                  <a:schemeClr val="bg1"/>
                </a:solidFill>
              </a:defRPr>
            </a:lvl1pPr>
          </a:lstStyle>
          <a:p>
            <a:r>
              <a:rPr lang="en-US"/>
              <a:t>Click icon to add picture</a:t>
            </a:r>
            <a:endParaRPr lang="en-US" dirty="0"/>
          </a:p>
        </p:txBody>
      </p:sp>
      <p:sp>
        <p:nvSpPr>
          <p:cNvPr id="14"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15"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6"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pic>
        <p:nvPicPr>
          <p:cNvPr id="44" name="Graphic 43">
            <a:extLst>
              <a:ext uri="{FF2B5EF4-FFF2-40B4-BE49-F238E27FC236}">
                <a16:creationId xmlns:a16="http://schemas.microsoft.com/office/drawing/2014/main" id="{A2BEF977-E587-4D30-B5BF-3E5AC49DEA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5800" y="7579053"/>
            <a:ext cx="2286000" cy="259237"/>
          </a:xfrm>
          <a:prstGeom prst="rect">
            <a:avLst/>
          </a:prstGeom>
        </p:spPr>
      </p:pic>
    </p:spTree>
    <p:extLst>
      <p:ext uri="{BB962C8B-B14F-4D97-AF65-F5344CB8AC3E}">
        <p14:creationId xmlns:p14="http://schemas.microsoft.com/office/powerpoint/2010/main" val="1240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XC Logo Slid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tx1"/>
                </a:solidFill>
              </a:rPr>
              <a:t>© 2021 DXC Technology Company. All rights reserved.</a:t>
            </a:r>
          </a:p>
        </p:txBody>
      </p:sp>
      <p:pic>
        <p:nvPicPr>
          <p:cNvPr id="2" name="Graphic 1">
            <a:extLst>
              <a:ext uri="{FF2B5EF4-FFF2-40B4-BE49-F238E27FC236}">
                <a16:creationId xmlns:a16="http://schemas.microsoft.com/office/drawing/2014/main" id="{204136C3-C0B2-4695-8464-42B084FBEA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09034" y="2856891"/>
            <a:ext cx="4612331" cy="2515817"/>
          </a:xfrm>
          <a:prstGeom prst="rect">
            <a:avLst/>
          </a:prstGeom>
        </p:spPr>
      </p:pic>
    </p:spTree>
    <p:extLst>
      <p:ext uri="{BB962C8B-B14F-4D97-AF65-F5344CB8AC3E}">
        <p14:creationId xmlns:p14="http://schemas.microsoft.com/office/powerpoint/2010/main" val="199280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1_Title Slide 02">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895B9EAE-C643-422A-A797-9B43958C65FB}"/>
              </a:ext>
            </a:extLst>
          </p:cNvPr>
          <p:cNvPicPr>
            <a:picLocks noChangeAspect="1"/>
          </p:cNvPicPr>
          <p:nvPr userDrawn="1"/>
        </p:nvPicPr>
        <p:blipFill>
          <a:blip r:embed="rId2"/>
          <a:stretch>
            <a:fillRect/>
          </a:stretch>
        </p:blipFill>
        <p:spPr>
          <a:xfrm>
            <a:off x="2369" y="0"/>
            <a:ext cx="14625662"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46" name="Graphic 45">
            <a:extLst>
              <a:ext uri="{FF2B5EF4-FFF2-40B4-BE49-F238E27FC236}">
                <a16:creationId xmlns:a16="http://schemas.microsoft.com/office/drawing/2014/main" id="{D07C659E-3F10-46E2-9676-61137FD938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8975" y="685801"/>
            <a:ext cx="1430092" cy="781050"/>
          </a:xfrm>
          <a:prstGeom prst="rect">
            <a:avLst/>
          </a:prstGeom>
        </p:spPr>
      </p:pic>
      <p:sp>
        <p:nvSpPr>
          <p:cNvPr id="47" name="Title 1">
            <a:extLst>
              <a:ext uri="{FF2B5EF4-FFF2-40B4-BE49-F238E27FC236}">
                <a16:creationId xmlns:a16="http://schemas.microsoft.com/office/drawing/2014/main" id="{0131F459-E553-4CE6-92F0-91E2F09BA9B3}"/>
              </a:ext>
            </a:extLst>
          </p:cNvPr>
          <p:cNvSpPr>
            <a:spLocks noGrp="1"/>
          </p:cNvSpPr>
          <p:nvPr>
            <p:ph type="ctrTitle"/>
          </p:nvPr>
        </p:nvSpPr>
        <p:spPr>
          <a:xfrm>
            <a:off x="1168401" y="2781300"/>
            <a:ext cx="4858326" cy="2545080"/>
          </a:xfrm>
        </p:spPr>
        <p:txBody>
          <a:bodyPr anchor="ctr" anchorCtr="0">
            <a:noAutofit/>
          </a:bodyPr>
          <a:lstStyle>
            <a:lvl1pPr>
              <a:defRPr sz="4400">
                <a:solidFill>
                  <a:schemeClr val="bg1"/>
                </a:solidFill>
              </a:defRPr>
            </a:lvl1pPr>
          </a:lstStyle>
          <a:p>
            <a:r>
              <a:rPr lang="en-US"/>
              <a:t>Click to edit Master title style</a:t>
            </a:r>
            <a:endParaRPr lang="en-US" dirty="0"/>
          </a:p>
        </p:txBody>
      </p:sp>
      <p:sp>
        <p:nvSpPr>
          <p:cNvPr id="48" name="Subtitle 2">
            <a:extLst>
              <a:ext uri="{FF2B5EF4-FFF2-40B4-BE49-F238E27FC236}">
                <a16:creationId xmlns:a16="http://schemas.microsoft.com/office/drawing/2014/main" id="{00FE735E-E3CF-4086-AF37-051864E157BF}"/>
              </a:ext>
            </a:extLst>
          </p:cNvPr>
          <p:cNvSpPr>
            <a:spLocks noGrp="1"/>
          </p:cNvSpPr>
          <p:nvPr>
            <p:ph type="subTitle" idx="1"/>
          </p:nvPr>
        </p:nvSpPr>
        <p:spPr>
          <a:xfrm>
            <a:off x="1168401" y="5494020"/>
            <a:ext cx="4858326"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49" name="Footer Placeholder 4">
            <a:extLst>
              <a:ext uri="{FF2B5EF4-FFF2-40B4-BE49-F238E27FC236}">
                <a16:creationId xmlns:a16="http://schemas.microsoft.com/office/drawing/2014/main" id="{C589DB86-4B07-4158-9A0E-2A50E747053D}"/>
              </a:ext>
            </a:extLst>
          </p:cNvPr>
          <p:cNvSpPr txBox="1">
            <a:spLocks/>
          </p:cNvSpPr>
          <p:nvPr userDrawn="1"/>
        </p:nvSpPr>
        <p:spPr>
          <a:xfrm>
            <a:off x="685779" y="7688991"/>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tx1"/>
                </a:solidFill>
              </a:rPr>
              <a:t>© 2021 DXC Technology Company. All rights reserved.</a:t>
            </a:r>
          </a:p>
        </p:txBody>
      </p:sp>
    </p:spTree>
    <p:extLst>
      <p:ext uri="{BB962C8B-B14F-4D97-AF65-F5344CB8AC3E}">
        <p14:creationId xmlns:p14="http://schemas.microsoft.com/office/powerpoint/2010/main" val="75726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057399"/>
            <a:ext cx="13258800" cy="5121276"/>
          </a:xfrm>
        </p:spPr>
        <p:txBody>
          <a:bodyPr numCol="2" spcCol="457200">
            <a:normAutofit/>
          </a:bodyPr>
          <a:lstStyle>
            <a:lvl1pPr marL="457200" indent="-457200">
              <a:spcBef>
                <a:spcPts val="900"/>
              </a:spcBef>
              <a:buFont typeface="+mj-lt"/>
              <a:buAutoNum type="arabicPeriod"/>
              <a:tabLst>
                <a:tab pos="6337300" algn="r"/>
              </a:tabLst>
              <a:defRPr sz="2000"/>
            </a:lvl1pPr>
            <a:lvl2pPr marL="685800" indent="-228600">
              <a:spcBef>
                <a:spcPts val="600"/>
              </a:spcBef>
              <a:buFont typeface="Arial" pitchFamily="34" charset="0"/>
              <a:buChar char="–"/>
              <a:tabLst>
                <a:tab pos="6337300" algn="r"/>
              </a:tabLst>
              <a:defRPr sz="2000"/>
            </a:lvl2pPr>
            <a:lvl3pPr marL="914400" indent="-228600">
              <a:spcBef>
                <a:spcPts val="600"/>
              </a:spcBef>
              <a:buFont typeface="Arial" pitchFamily="34" charset="0"/>
              <a:buChar char="–"/>
              <a:tabLst>
                <a:tab pos="6337300" algn="r"/>
              </a:tabLst>
              <a:defRPr sz="2000"/>
            </a:lvl3pPr>
            <a:lvl4pPr marL="1143000" indent="-228600">
              <a:spcBef>
                <a:spcPts val="600"/>
              </a:spcBef>
              <a:buFont typeface="Arial" pitchFamily="34" charset="0"/>
              <a:buChar char="–"/>
              <a:tabLst>
                <a:tab pos="6337300" algn="r"/>
              </a:tabLst>
              <a:defRPr sz="2000"/>
            </a:lvl4pPr>
            <a:lvl5pPr marL="1371600" indent="-228600">
              <a:spcBef>
                <a:spcPts val="600"/>
              </a:spcBef>
              <a:buFont typeface="Arial" pitchFamily="34" charset="0"/>
              <a:buChar char="–"/>
              <a:tabLst>
                <a:tab pos="6337300" algn="r"/>
              </a:tabLst>
              <a:defRPr sz="20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Callout">
    <p:spTree>
      <p:nvGrpSpPr>
        <p:cNvPr id="1" name=""/>
        <p:cNvGrpSpPr/>
        <p:nvPr/>
      </p:nvGrpSpPr>
      <p:grpSpPr>
        <a:xfrm>
          <a:off x="0" y="0"/>
          <a:ext cx="0" cy="0"/>
          <a:chOff x="0" y="0"/>
          <a:chExt cx="0" cy="0"/>
        </a:xfrm>
      </p:grpSpPr>
      <p:sp>
        <p:nvSpPr>
          <p:cNvPr id="2" name="Title 1"/>
          <p:cNvSpPr>
            <a:spLocks noGrp="1"/>
          </p:cNvSpPr>
          <p:nvPr>
            <p:ph type="title"/>
          </p:nvPr>
        </p:nvSpPr>
        <p:spPr>
          <a:xfrm>
            <a:off x="685799" y="639763"/>
            <a:ext cx="10660075" cy="1417635"/>
          </a:xfrm>
        </p:spPr>
        <p:txBody>
          <a:bodyPr/>
          <a:lstStyle/>
          <a:p>
            <a:r>
              <a:rPr lang="en-US"/>
              <a:t>Click to edit Master title style</a:t>
            </a:r>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Single Corner Rounded 3">
            <a:extLst>
              <a:ext uri="{FF2B5EF4-FFF2-40B4-BE49-F238E27FC236}">
                <a16:creationId xmlns:a16="http://schemas.microsoft.com/office/drawing/2014/main" id="{91994B2C-2165-46A4-99A0-7921C65A1197}"/>
              </a:ext>
            </a:extLst>
          </p:cNvPr>
          <p:cNvSpPr/>
          <p:nvPr userDrawn="1"/>
        </p:nvSpPr>
        <p:spPr>
          <a:xfrm rot="10800000">
            <a:off x="11477625" y="-3"/>
            <a:ext cx="3152768" cy="776048"/>
          </a:xfrm>
          <a:prstGeom prst="round1Rect">
            <a:avLst>
              <a:gd name="adj" fmla="val 39716"/>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72A6A47-BB63-437D-9497-6B68158905D8}"/>
              </a:ext>
            </a:extLst>
          </p:cNvPr>
          <p:cNvSpPr>
            <a:spLocks noGrp="1"/>
          </p:cNvSpPr>
          <p:nvPr>
            <p:ph idx="10" hasCustomPrompt="1"/>
          </p:nvPr>
        </p:nvSpPr>
        <p:spPr>
          <a:xfrm>
            <a:off x="11715750" y="1"/>
            <a:ext cx="2601384" cy="776046"/>
          </a:xfrm>
        </p:spPr>
        <p:txBody>
          <a:bodyPr anchor="ctr" anchorCtr="0">
            <a:normAutofit/>
          </a:bodyPr>
          <a:lstStyle>
            <a:lvl1pPr algn="ctr">
              <a:defRPr sz="1600">
                <a:solidFill>
                  <a:schemeClr val="bg1"/>
                </a:solidFill>
              </a:defRPr>
            </a:lvl1pPr>
            <a:lvl2pPr>
              <a:defRPr sz="1400"/>
            </a:lvl2pPr>
            <a:lvl3pPr>
              <a:defRPr sz="1400"/>
            </a:lvl3pPr>
            <a:lvl4pPr marL="457200" indent="-228600">
              <a:buFont typeface="Arial" pitchFamily="34" charset="0"/>
              <a:buChar char="–"/>
              <a:defRPr sz="1400"/>
            </a:lvl4pPr>
            <a:lvl5pPr marL="685800" indent="-228600">
              <a:buFont typeface="Arial" pitchFamily="34" charset="0"/>
              <a:buChar char="–"/>
              <a:defRPr sz="1400"/>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dirty="0"/>
              <a:t>Click to edit Master </a:t>
            </a:r>
            <a:br>
              <a:rPr lang="en-US" dirty="0"/>
            </a:br>
            <a:r>
              <a:rPr lang="en-US" dirty="0"/>
              <a:t>text styles</a:t>
            </a:r>
          </a:p>
        </p:txBody>
      </p:sp>
    </p:spTree>
    <p:extLst>
      <p:ext uri="{BB962C8B-B14F-4D97-AF65-F5344CB8AC3E}">
        <p14:creationId xmlns:p14="http://schemas.microsoft.com/office/powerpoint/2010/main" val="15567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Arial" pitchFamily="34" charset="0"/>
              <a:buChar char="•"/>
              <a:defRPr b="0"/>
            </a:lvl1pPr>
            <a:lvl2pPr marL="457200" indent="-228600">
              <a:spcBef>
                <a:spcPts val="600"/>
              </a:spcBef>
              <a:buFont typeface="Arial" pitchFamily="34" charset="0"/>
              <a:buChar char="–"/>
              <a:defRPr b="0"/>
            </a:lvl2pPr>
            <a:lvl3pPr marL="685800" indent="-228600">
              <a:spcBef>
                <a:spcPts val="600"/>
              </a:spcBef>
              <a:buFont typeface="Arial" pitchFamily="34" charset="0"/>
              <a:buChar char="–"/>
              <a:defRPr b="0"/>
            </a:lvl3pPr>
            <a:lvl4pPr marL="914400" indent="-228600">
              <a:spcBef>
                <a:spcPts val="600"/>
              </a:spcBef>
              <a:buFont typeface="Arial" pitchFamily="34" charset="0"/>
              <a:buChar char="–"/>
              <a:defRPr b="0"/>
            </a:lvl4pPr>
            <a:lvl5pPr marL="1143000" indent="-228600">
              <a:spcBef>
                <a:spcPts val="600"/>
              </a:spcBef>
              <a:buFont typeface="Arial" pitchFamily="34" charset="0"/>
              <a:buChar char="–"/>
              <a:defRPr b="0"/>
            </a:lvl5pPr>
            <a:lvl6pPr marL="1371600" indent="-228600">
              <a:spcBef>
                <a:spcPts val="600"/>
              </a:spcBef>
              <a:buFont typeface="Arial" pitchFamily="34" charset="0"/>
              <a:buChar char="–"/>
              <a:defRPr baseline="0"/>
            </a:lvl6pPr>
            <a:lvl7pPr marL="1600200" indent="-228600">
              <a:spcBef>
                <a:spcPts val="600"/>
              </a:spcBef>
              <a:buFont typeface="Arial" pitchFamily="34" charset="0"/>
              <a:buChar char="–"/>
              <a:defRPr baseline="0"/>
            </a:lvl7pPr>
            <a:lvl8pPr marL="1828800" indent="-228600">
              <a:spcBef>
                <a:spcPts val="600"/>
              </a:spcBef>
              <a:buFont typeface="Arial" pitchFamily="34" charset="0"/>
              <a:buChar char="–"/>
              <a:defRPr baseline="0"/>
            </a:lvl8pPr>
            <a:lvl9pPr marL="2057400" indent="-228600">
              <a:spcBef>
                <a:spcPts val="600"/>
              </a:spcBef>
              <a:buFont typeface="Arial" pitchFamily="34" charset="0"/>
              <a:buChar cha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800" y="2057398"/>
            <a:ext cx="6400800" cy="5121274"/>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9829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85800" y="639763"/>
            <a:ext cx="13258800" cy="1417635"/>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85799" y="2057399"/>
            <a:ext cx="13258799" cy="5121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1, 2022</a:t>
            </a:fld>
            <a:endParaRPr lang="en-US" sz="1100" b="0" dirty="0">
              <a:solidFill>
                <a:schemeClr val="tx1"/>
              </a:solidFill>
            </a:endParaRPr>
          </a:p>
        </p:txBody>
      </p:sp>
      <p:sp>
        <p:nvSpPr>
          <p:cNvPr id="6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62"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2021 DXC Technology Company. All rights reserved.</a:t>
            </a:r>
          </a:p>
        </p:txBody>
      </p:sp>
      <p:pic>
        <p:nvPicPr>
          <p:cNvPr id="46" name="Graphic 45">
            <a:extLst>
              <a:ext uri="{FF2B5EF4-FFF2-40B4-BE49-F238E27FC236}">
                <a16:creationId xmlns:a16="http://schemas.microsoft.com/office/drawing/2014/main" id="{B6FF065E-2B34-4360-B045-0F02C20A28B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85800" y="7580437"/>
            <a:ext cx="2286000" cy="259238"/>
          </a:xfrm>
          <a:prstGeom prst="rect">
            <a:avLst/>
          </a:prstGeom>
        </p:spPr>
      </p:pic>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659" r:id="rId3"/>
    <p:sldLayoutId id="2147483667" r:id="rId4"/>
    <p:sldLayoutId id="2147483650" r:id="rId5"/>
    <p:sldLayoutId id="2147483752" r:id="rId6"/>
    <p:sldLayoutId id="2147483666" r:id="rId7"/>
    <p:sldLayoutId id="2147483652" r:id="rId8"/>
    <p:sldLayoutId id="2147483660" r:id="rId9"/>
    <p:sldLayoutId id="2147483662" r:id="rId10"/>
    <p:sldLayoutId id="2147483663" r:id="rId11"/>
    <p:sldLayoutId id="2147483832" r:id="rId12"/>
    <p:sldLayoutId id="2147483828" r:id="rId13"/>
    <p:sldLayoutId id="2147483655" r:id="rId14"/>
    <p:sldLayoutId id="214748369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463040" rtl="0" eaLnBrk="1" latinLnBrk="0" hangingPunct="1">
        <a:lnSpc>
          <a:spcPct val="85000"/>
        </a:lnSpc>
        <a:spcBef>
          <a:spcPct val="0"/>
        </a:spcBef>
        <a:buNone/>
        <a:defRPr sz="3600" b="1" kern="1200">
          <a:solidFill>
            <a:schemeClr val="accent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userDrawn="1">
          <p15:clr>
            <a:srgbClr val="F26B43"/>
          </p15:clr>
        </p15:guide>
        <p15:guide id="2" pos="4608" userDrawn="1">
          <p15:clr>
            <a:srgbClr val="F26B43"/>
          </p15:clr>
        </p15:guide>
        <p15:guide id="3" pos="432" userDrawn="1">
          <p15:clr>
            <a:srgbClr val="F26B43"/>
          </p15:clr>
        </p15:guide>
        <p15:guide id="4" pos="3024" userDrawn="1">
          <p15:clr>
            <a:srgbClr val="F26B43"/>
          </p15:clr>
        </p15:guide>
        <p15:guide id="5" pos="3312" userDrawn="1">
          <p15:clr>
            <a:srgbClr val="F26B43"/>
          </p15:clr>
        </p15:guide>
        <p15:guide id="6" pos="4464" userDrawn="1">
          <p15:clr>
            <a:srgbClr val="F26B43"/>
          </p15:clr>
        </p15:guide>
        <p15:guide id="7" pos="4752" userDrawn="1">
          <p15:clr>
            <a:srgbClr val="F26B43"/>
          </p15:clr>
        </p15:guide>
        <p15:guide id="8" pos="5904" userDrawn="1">
          <p15:clr>
            <a:srgbClr val="F26B43"/>
          </p15:clr>
        </p15:guide>
        <p15:guide id="9" pos="6192" userDrawn="1">
          <p15:clr>
            <a:srgbClr val="F26B43"/>
          </p15:clr>
        </p15:guide>
        <p15:guide id="10" pos="7488" userDrawn="1">
          <p15:clr>
            <a:srgbClr val="F26B43"/>
          </p15:clr>
        </p15:guide>
        <p15:guide id="11" pos="8784" userDrawn="1">
          <p15:clr>
            <a:srgbClr val="F26B43"/>
          </p15:clr>
        </p15:guide>
        <p15:guide id="12" orient="horz" pos="1296" userDrawn="1">
          <p15:clr>
            <a:srgbClr val="F26B43"/>
          </p15:clr>
        </p15:guide>
        <p15:guide id="13" orient="horz" pos="4522" userDrawn="1">
          <p15:clr>
            <a:srgbClr val="F26B43"/>
          </p15:clr>
        </p15:guide>
        <p15:guide id="14"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docs.aws.amazon.com/polly/latest/dg/SupportedLanguage.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E862AD-B39C-4D93-B1DE-3FE47229FB24}"/>
              </a:ext>
            </a:extLst>
          </p:cNvPr>
          <p:cNvSpPr>
            <a:spLocks noGrp="1"/>
          </p:cNvSpPr>
          <p:nvPr>
            <p:ph type="ctrTitle"/>
          </p:nvPr>
        </p:nvSpPr>
        <p:spPr/>
        <p:txBody>
          <a:bodyPr/>
          <a:lstStyle/>
          <a:p>
            <a:r>
              <a:rPr lang="en-US" dirty="0"/>
              <a:t>ASD – High Level</a:t>
            </a:r>
          </a:p>
        </p:txBody>
      </p:sp>
      <p:sp>
        <p:nvSpPr>
          <p:cNvPr id="3" name="Subtitle 2">
            <a:extLst>
              <a:ext uri="{FF2B5EF4-FFF2-40B4-BE49-F238E27FC236}">
                <a16:creationId xmlns:a16="http://schemas.microsoft.com/office/drawing/2014/main" id="{CF270384-B908-4A69-B0C9-AA4E5A16A2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nature, night sky, outdoor object&#10;&#10;Description automatically generated">
            <a:extLst>
              <a:ext uri="{FF2B5EF4-FFF2-40B4-BE49-F238E27FC236}">
                <a16:creationId xmlns:a16="http://schemas.microsoft.com/office/drawing/2014/main" id="{FDFE6ECE-A7D1-420C-863B-D22238BDF491}"/>
              </a:ext>
            </a:extLst>
          </p:cNvPr>
          <p:cNvPicPr>
            <a:picLocks noGrp="1" noChangeAspect="1"/>
          </p:cNvPicPr>
          <p:nvPr>
            <p:ph type="pic" sz="quarter" idx="13"/>
          </p:nvPr>
        </p:nvPicPr>
        <p:blipFill>
          <a:blip r:embed="rId2"/>
          <a:srcRect t="37" b="37"/>
          <a:stretch>
            <a:fillRect/>
          </a:stretch>
        </p:blipFill>
        <p:spPr/>
      </p:pic>
      <p:sp>
        <p:nvSpPr>
          <p:cNvPr id="7" name="Text Box 115">
            <a:extLst>
              <a:ext uri="{FF2B5EF4-FFF2-40B4-BE49-F238E27FC236}">
                <a16:creationId xmlns:a16="http://schemas.microsoft.com/office/drawing/2014/main" id="{87ED7604-618C-4150-AE3D-C232C52ED7ED}"/>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8" name="Text Box 115">
            <a:extLst>
              <a:ext uri="{FF2B5EF4-FFF2-40B4-BE49-F238E27FC236}">
                <a16:creationId xmlns:a16="http://schemas.microsoft.com/office/drawing/2014/main" id="{AE73D340-2581-4F46-8033-5D3536AD24C7}"/>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10</a:t>
            </a:fld>
            <a:endParaRPr lang="en-US" sz="1100" b="1" dirty="0">
              <a:solidFill>
                <a:schemeClr val="bg1"/>
              </a:solidFill>
            </a:endParaRPr>
          </a:p>
        </p:txBody>
      </p:sp>
      <p:sp>
        <p:nvSpPr>
          <p:cNvPr id="9" name="Footer Placeholder 4">
            <a:extLst>
              <a:ext uri="{FF2B5EF4-FFF2-40B4-BE49-F238E27FC236}">
                <a16:creationId xmlns:a16="http://schemas.microsoft.com/office/drawing/2014/main" id="{76A1EAA7-C6C5-40DF-8742-86BAB0BA8695}"/>
              </a:ext>
            </a:extLst>
          </p:cNvPr>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pic>
        <p:nvPicPr>
          <p:cNvPr id="10" name="Graphic 9">
            <a:extLst>
              <a:ext uri="{FF2B5EF4-FFF2-40B4-BE49-F238E27FC236}">
                <a16:creationId xmlns:a16="http://schemas.microsoft.com/office/drawing/2014/main" id="{584643BA-1F12-4356-BD42-EA49D10F5D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7579053"/>
            <a:ext cx="2286000" cy="259237"/>
          </a:xfrm>
          <a:prstGeom prst="rect">
            <a:avLst/>
          </a:prstGeom>
        </p:spPr>
      </p:pic>
      <p:sp>
        <p:nvSpPr>
          <p:cNvPr id="2" name="TextBox 1">
            <a:extLst>
              <a:ext uri="{FF2B5EF4-FFF2-40B4-BE49-F238E27FC236}">
                <a16:creationId xmlns:a16="http://schemas.microsoft.com/office/drawing/2014/main" id="{111E0714-046A-4F18-820F-424215E7B2A6}"/>
              </a:ext>
            </a:extLst>
          </p:cNvPr>
          <p:cNvSpPr txBox="1"/>
          <p:nvPr/>
        </p:nvSpPr>
        <p:spPr>
          <a:xfrm>
            <a:off x="1828801" y="3324412"/>
            <a:ext cx="5154803" cy="1200329"/>
          </a:xfrm>
          <a:prstGeom prst="rect">
            <a:avLst/>
          </a:prstGeom>
          <a:noFill/>
        </p:spPr>
        <p:txBody>
          <a:bodyPr wrap="square" rtlCol="0">
            <a:spAutoFit/>
          </a:bodyPr>
          <a:lstStyle/>
          <a:p>
            <a:pPr algn="l">
              <a:lnSpc>
                <a:spcPct val="90000"/>
              </a:lnSpc>
              <a:spcAft>
                <a:spcPts val="400"/>
              </a:spcAft>
            </a:pPr>
            <a:r>
              <a:rPr lang="en-US" sz="8000" dirty="0">
                <a:solidFill>
                  <a:schemeClr val="bg1"/>
                </a:solidFill>
              </a:rPr>
              <a:t>Thank you</a:t>
            </a:r>
          </a:p>
        </p:txBody>
      </p:sp>
    </p:spTree>
    <p:extLst>
      <p:ext uri="{BB962C8B-B14F-4D97-AF65-F5344CB8AC3E}">
        <p14:creationId xmlns:p14="http://schemas.microsoft.com/office/powerpoint/2010/main" val="313401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8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nature, night sky, outdoor object&#10;&#10;Description automatically generated">
            <a:extLst>
              <a:ext uri="{FF2B5EF4-FFF2-40B4-BE49-F238E27FC236}">
                <a16:creationId xmlns:a16="http://schemas.microsoft.com/office/drawing/2014/main" id="{FDFE6ECE-A7D1-420C-863B-D22238BDF491}"/>
              </a:ext>
            </a:extLst>
          </p:cNvPr>
          <p:cNvPicPr>
            <a:picLocks noGrp="1" noChangeAspect="1"/>
          </p:cNvPicPr>
          <p:nvPr>
            <p:ph type="pic" sz="quarter" idx="13"/>
          </p:nvPr>
        </p:nvPicPr>
        <p:blipFill>
          <a:blip r:embed="rId2"/>
          <a:srcRect t="37" b="37"/>
          <a:stretch>
            <a:fillRect/>
          </a:stretch>
        </p:blipFill>
        <p:spPr/>
      </p:pic>
      <p:sp>
        <p:nvSpPr>
          <p:cNvPr id="7" name="Text Box 115">
            <a:extLst>
              <a:ext uri="{FF2B5EF4-FFF2-40B4-BE49-F238E27FC236}">
                <a16:creationId xmlns:a16="http://schemas.microsoft.com/office/drawing/2014/main" id="{87ED7604-618C-4150-AE3D-C232C52ED7ED}"/>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8" name="Text Box 115">
            <a:extLst>
              <a:ext uri="{FF2B5EF4-FFF2-40B4-BE49-F238E27FC236}">
                <a16:creationId xmlns:a16="http://schemas.microsoft.com/office/drawing/2014/main" id="{AE73D340-2581-4F46-8033-5D3536AD24C7}"/>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2</a:t>
            </a:fld>
            <a:endParaRPr lang="en-US" sz="1100" b="1" dirty="0">
              <a:solidFill>
                <a:schemeClr val="bg1"/>
              </a:solidFill>
            </a:endParaRPr>
          </a:p>
        </p:txBody>
      </p:sp>
      <p:sp>
        <p:nvSpPr>
          <p:cNvPr id="9" name="Footer Placeholder 4">
            <a:extLst>
              <a:ext uri="{FF2B5EF4-FFF2-40B4-BE49-F238E27FC236}">
                <a16:creationId xmlns:a16="http://schemas.microsoft.com/office/drawing/2014/main" id="{76A1EAA7-C6C5-40DF-8742-86BAB0BA8695}"/>
              </a:ext>
            </a:extLst>
          </p:cNvPr>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pic>
        <p:nvPicPr>
          <p:cNvPr id="10" name="Graphic 9">
            <a:extLst>
              <a:ext uri="{FF2B5EF4-FFF2-40B4-BE49-F238E27FC236}">
                <a16:creationId xmlns:a16="http://schemas.microsoft.com/office/drawing/2014/main" id="{584643BA-1F12-4356-BD42-EA49D10F5D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7579053"/>
            <a:ext cx="2286000" cy="259237"/>
          </a:xfrm>
          <a:prstGeom prst="rect">
            <a:avLst/>
          </a:prstGeom>
        </p:spPr>
      </p:pic>
      <p:sp>
        <p:nvSpPr>
          <p:cNvPr id="2" name="TextBox 1">
            <a:extLst>
              <a:ext uri="{FF2B5EF4-FFF2-40B4-BE49-F238E27FC236}">
                <a16:creationId xmlns:a16="http://schemas.microsoft.com/office/drawing/2014/main" id="{111E0714-046A-4F18-820F-424215E7B2A6}"/>
              </a:ext>
            </a:extLst>
          </p:cNvPr>
          <p:cNvSpPr txBox="1"/>
          <p:nvPr/>
        </p:nvSpPr>
        <p:spPr>
          <a:xfrm>
            <a:off x="2160395" y="3285619"/>
            <a:ext cx="6943412" cy="1200329"/>
          </a:xfrm>
          <a:prstGeom prst="rect">
            <a:avLst/>
          </a:prstGeom>
          <a:noFill/>
        </p:spPr>
        <p:txBody>
          <a:bodyPr wrap="square" rtlCol="0">
            <a:spAutoFit/>
          </a:bodyPr>
          <a:lstStyle/>
          <a:p>
            <a:pPr algn="l">
              <a:lnSpc>
                <a:spcPct val="90000"/>
              </a:lnSpc>
              <a:spcAft>
                <a:spcPts val="400"/>
              </a:spcAft>
            </a:pPr>
            <a:r>
              <a:rPr lang="en-US" sz="8000" dirty="0">
                <a:solidFill>
                  <a:schemeClr val="bg1"/>
                </a:solidFill>
              </a:rPr>
              <a:t>What is ASD?</a:t>
            </a:r>
          </a:p>
        </p:txBody>
      </p:sp>
    </p:spTree>
    <p:extLst>
      <p:ext uri="{BB962C8B-B14F-4D97-AF65-F5344CB8AC3E}">
        <p14:creationId xmlns:p14="http://schemas.microsoft.com/office/powerpoint/2010/main" val="29407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88144"/>
            <a:ext cx="10739177" cy="776289"/>
          </a:xfrm>
        </p:spPr>
        <p:txBody>
          <a:bodyPr>
            <a:normAutofit fontScale="90000"/>
          </a:bodyPr>
          <a:lstStyle/>
          <a:p>
            <a:r>
              <a:rPr lang="en-US" altLang="en-US" sz="4400" dirty="0"/>
              <a:t>What is Agile Service Desk</a:t>
            </a:r>
            <a:br>
              <a:rPr lang="en-US" dirty="0"/>
            </a:br>
            <a:endParaRPr lang="en-US" dirty="0">
              <a:solidFill>
                <a:schemeClr val="tx1"/>
              </a:solidFill>
            </a:endParaRPr>
          </a:p>
        </p:txBody>
      </p:sp>
      <p:sp>
        <p:nvSpPr>
          <p:cNvPr id="7" name="Content Placeholder 6">
            <a:extLst>
              <a:ext uri="{FF2B5EF4-FFF2-40B4-BE49-F238E27FC236}">
                <a16:creationId xmlns:a16="http://schemas.microsoft.com/office/drawing/2014/main" id="{2D26A11C-A0F3-43CB-AB84-72AAAFAFA844}"/>
              </a:ext>
            </a:extLst>
          </p:cNvPr>
          <p:cNvSpPr txBox="1">
            <a:spLocks noGrp="1"/>
          </p:cNvSpPr>
          <p:nvPr>
            <p:ph idx="10"/>
          </p:nvPr>
        </p:nvSpPr>
        <p:spPr>
          <a:xfrm>
            <a:off x="11715750" y="277344"/>
            <a:ext cx="2601913" cy="221599"/>
          </a:xfrm>
          <a:prstGeom prst="rect">
            <a:avLst/>
          </a:prstGeom>
          <a:noFill/>
        </p:spPr>
        <p:txBody>
          <a:bodyPr wrap="square" lIns="0" tIns="0" rIns="0" bIns="0" rtlCol="0" anchor="ctr" anchorCtr="0">
            <a:spAutoFit/>
          </a:bodyPr>
          <a:lstStyle/>
          <a:p>
            <a:pPr>
              <a:lnSpc>
                <a:spcPct val="90000"/>
              </a:lnSpc>
            </a:pPr>
            <a:r>
              <a:rPr lang="en-US" sz="1600" b="1" dirty="0">
                <a:solidFill>
                  <a:schemeClr val="bg1"/>
                </a:solidFill>
              </a:rPr>
              <a:t>ASD Opportunities</a:t>
            </a:r>
          </a:p>
        </p:txBody>
      </p:sp>
      <p:sp>
        <p:nvSpPr>
          <p:cNvPr id="8" name="Content Placeholder 4">
            <a:extLst>
              <a:ext uri="{FF2B5EF4-FFF2-40B4-BE49-F238E27FC236}">
                <a16:creationId xmlns:a16="http://schemas.microsoft.com/office/drawing/2014/main" id="{78A7D08B-A539-4429-A499-D148CA49063C}"/>
              </a:ext>
            </a:extLst>
          </p:cNvPr>
          <p:cNvSpPr txBox="1">
            <a:spLocks/>
          </p:cNvSpPr>
          <p:nvPr/>
        </p:nvSpPr>
        <p:spPr>
          <a:xfrm>
            <a:off x="685799" y="1492612"/>
            <a:ext cx="13360245" cy="5757228"/>
          </a:xfrm>
          <a:prstGeom prst="rect">
            <a:avLst/>
          </a:prstGeom>
        </p:spPr>
        <p:txBody>
          <a:bodyPr lIns="91440" tIns="45720" rIns="91440" bIns="45720" anchor="t"/>
          <a:lst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a:lstStyle>
          <a:p>
            <a:r>
              <a:rPr lang="en-US" dirty="0">
                <a:solidFill>
                  <a:srgbClr val="FF0000"/>
                </a:solidFill>
                <a:highlight>
                  <a:srgbClr val="FFFF00"/>
                </a:highlight>
              </a:rPr>
              <a:t>Agile Service Desk </a:t>
            </a:r>
            <a:r>
              <a:rPr lang="en-US" dirty="0"/>
              <a:t>is a cloud-based contact center platform built using Amazon Connect. The Connect platform is supplemented with other Amazon capabilities to create a configurable platform that optimizes user experience and simplifies agent tasks. It provides similar capabilities to a traditional on-premise contact center platform. </a:t>
            </a:r>
          </a:p>
          <a:p>
            <a:r>
              <a:rPr lang="en-US" u="sng" dirty="0">
                <a:highlight>
                  <a:srgbClr val="FFFF00"/>
                </a:highlight>
              </a:rPr>
              <a:t>Telephone Voice Capability </a:t>
            </a:r>
            <a:r>
              <a:rPr lang="en-US" dirty="0"/>
              <a:t>– Connect provides local and toll-free numbers for customers to connect to the ASD platform</a:t>
            </a:r>
          </a:p>
          <a:p>
            <a:r>
              <a:rPr lang="en-US" u="sng" dirty="0">
                <a:highlight>
                  <a:srgbClr val="FFFF00"/>
                </a:highlight>
              </a:rPr>
              <a:t>IVR Functionality </a:t>
            </a:r>
            <a:r>
              <a:rPr lang="en-US" dirty="0"/>
              <a:t>– a configurable user experience connects the user to the right support experiences</a:t>
            </a:r>
          </a:p>
          <a:p>
            <a:r>
              <a:rPr lang="en-US" u="sng" dirty="0">
                <a:highlight>
                  <a:srgbClr val="FFFF00"/>
                </a:highlight>
              </a:rPr>
              <a:t>Computer Telephony Integration (CTI)</a:t>
            </a:r>
            <a:r>
              <a:rPr lang="en-US" u="sng" dirty="0"/>
              <a:t> </a:t>
            </a:r>
            <a:r>
              <a:rPr lang="en-US" dirty="0"/>
              <a:t>– enables the user experience to be customized, provides time saving functionality to the agent, enables deeper analytics capabilities and allows for additional self-support opportunities</a:t>
            </a:r>
          </a:p>
          <a:p>
            <a:r>
              <a:rPr lang="en-US" u="sng" dirty="0">
                <a:highlight>
                  <a:srgbClr val="FFFF00"/>
                </a:highlight>
              </a:rPr>
              <a:t>Automated Call Distribution </a:t>
            </a:r>
            <a:r>
              <a:rPr lang="en-US" dirty="0"/>
              <a:t>– provides call routing capabilities based upon agents' skills, time of day parameters and SLA based parameters</a:t>
            </a:r>
          </a:p>
          <a:p>
            <a:r>
              <a:rPr lang="en-US" u="sng" dirty="0">
                <a:highlight>
                  <a:srgbClr val="FFFF00"/>
                </a:highlight>
              </a:rPr>
              <a:t>Reporting</a:t>
            </a:r>
            <a:r>
              <a:rPr lang="en-US" dirty="0"/>
              <a:t> – provides real-time and historical reporting allowing the desk to adjust to support staff to meet SLAs and to report on those SLAs</a:t>
            </a:r>
          </a:p>
          <a:p>
            <a:r>
              <a:rPr lang="en-US" u="sng" dirty="0">
                <a:highlight>
                  <a:srgbClr val="FFFF00"/>
                </a:highlight>
              </a:rPr>
              <a:t>Agent/Supervisor Experience </a:t>
            </a:r>
            <a:r>
              <a:rPr lang="en-US" dirty="0"/>
              <a:t>– manages agents' workload and allows supervisors access and insight into how the agents are performing; agents access platform using softphone (WebRTC)</a:t>
            </a:r>
          </a:p>
          <a:p>
            <a:endParaRPr lang="en-US" dirty="0"/>
          </a:p>
          <a:p>
            <a:endParaRPr lang="en-US" dirty="0"/>
          </a:p>
        </p:txBody>
      </p:sp>
    </p:spTree>
    <p:extLst>
      <p:ext uri="{BB962C8B-B14F-4D97-AF65-F5344CB8AC3E}">
        <p14:creationId xmlns:p14="http://schemas.microsoft.com/office/powerpoint/2010/main" val="17823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nature, night sky, outdoor object&#10;&#10;Description automatically generated">
            <a:extLst>
              <a:ext uri="{FF2B5EF4-FFF2-40B4-BE49-F238E27FC236}">
                <a16:creationId xmlns:a16="http://schemas.microsoft.com/office/drawing/2014/main" id="{FDFE6ECE-A7D1-420C-863B-D22238BDF491}"/>
              </a:ext>
            </a:extLst>
          </p:cNvPr>
          <p:cNvPicPr>
            <a:picLocks noGrp="1" noChangeAspect="1"/>
          </p:cNvPicPr>
          <p:nvPr>
            <p:ph type="pic" sz="quarter" idx="13"/>
          </p:nvPr>
        </p:nvPicPr>
        <p:blipFill>
          <a:blip r:embed="rId2"/>
          <a:srcRect t="37" b="37"/>
          <a:stretch>
            <a:fillRect/>
          </a:stretch>
        </p:blipFill>
        <p:spPr/>
      </p:pic>
      <p:sp>
        <p:nvSpPr>
          <p:cNvPr id="7" name="Text Box 115">
            <a:extLst>
              <a:ext uri="{FF2B5EF4-FFF2-40B4-BE49-F238E27FC236}">
                <a16:creationId xmlns:a16="http://schemas.microsoft.com/office/drawing/2014/main" id="{87ED7604-618C-4150-AE3D-C232C52ED7ED}"/>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1, 2022</a:t>
            </a:fld>
            <a:endParaRPr lang="en-US" sz="1100" b="0" dirty="0">
              <a:solidFill>
                <a:schemeClr val="bg1"/>
              </a:solidFill>
            </a:endParaRPr>
          </a:p>
        </p:txBody>
      </p:sp>
      <p:sp>
        <p:nvSpPr>
          <p:cNvPr id="8" name="Text Box 115">
            <a:extLst>
              <a:ext uri="{FF2B5EF4-FFF2-40B4-BE49-F238E27FC236}">
                <a16:creationId xmlns:a16="http://schemas.microsoft.com/office/drawing/2014/main" id="{AE73D340-2581-4F46-8033-5D3536AD24C7}"/>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4</a:t>
            </a:fld>
            <a:endParaRPr lang="en-US" sz="1100" b="1" dirty="0">
              <a:solidFill>
                <a:schemeClr val="bg1"/>
              </a:solidFill>
            </a:endParaRPr>
          </a:p>
        </p:txBody>
      </p:sp>
      <p:sp>
        <p:nvSpPr>
          <p:cNvPr id="9" name="Footer Placeholder 4">
            <a:extLst>
              <a:ext uri="{FF2B5EF4-FFF2-40B4-BE49-F238E27FC236}">
                <a16:creationId xmlns:a16="http://schemas.microsoft.com/office/drawing/2014/main" id="{76A1EAA7-C6C5-40DF-8742-86BAB0BA8695}"/>
              </a:ext>
            </a:extLst>
          </p:cNvPr>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2021 DXC Technology Company. All rights reserved.</a:t>
            </a:r>
          </a:p>
        </p:txBody>
      </p:sp>
      <p:pic>
        <p:nvPicPr>
          <p:cNvPr id="10" name="Graphic 9">
            <a:extLst>
              <a:ext uri="{FF2B5EF4-FFF2-40B4-BE49-F238E27FC236}">
                <a16:creationId xmlns:a16="http://schemas.microsoft.com/office/drawing/2014/main" id="{584643BA-1F12-4356-BD42-EA49D10F5D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7579053"/>
            <a:ext cx="2286000" cy="259237"/>
          </a:xfrm>
          <a:prstGeom prst="rect">
            <a:avLst/>
          </a:prstGeom>
        </p:spPr>
      </p:pic>
      <p:sp>
        <p:nvSpPr>
          <p:cNvPr id="2" name="TextBox 1">
            <a:extLst>
              <a:ext uri="{FF2B5EF4-FFF2-40B4-BE49-F238E27FC236}">
                <a16:creationId xmlns:a16="http://schemas.microsoft.com/office/drawing/2014/main" id="{111E0714-046A-4F18-820F-424215E7B2A6}"/>
              </a:ext>
            </a:extLst>
          </p:cNvPr>
          <p:cNvSpPr txBox="1"/>
          <p:nvPr/>
        </p:nvSpPr>
        <p:spPr>
          <a:xfrm>
            <a:off x="1808703" y="3188669"/>
            <a:ext cx="8932985" cy="1200329"/>
          </a:xfrm>
          <a:prstGeom prst="rect">
            <a:avLst/>
          </a:prstGeom>
          <a:noFill/>
        </p:spPr>
        <p:txBody>
          <a:bodyPr wrap="square" rtlCol="0">
            <a:spAutoFit/>
          </a:bodyPr>
          <a:lstStyle/>
          <a:p>
            <a:pPr algn="l">
              <a:lnSpc>
                <a:spcPct val="90000"/>
              </a:lnSpc>
              <a:spcAft>
                <a:spcPts val="400"/>
              </a:spcAft>
            </a:pPr>
            <a:r>
              <a:rPr lang="en-US" sz="8000" dirty="0">
                <a:solidFill>
                  <a:schemeClr val="bg1"/>
                </a:solidFill>
              </a:rPr>
              <a:t>ASD opportunities</a:t>
            </a:r>
          </a:p>
        </p:txBody>
      </p:sp>
    </p:spTree>
    <p:extLst>
      <p:ext uri="{BB962C8B-B14F-4D97-AF65-F5344CB8AC3E}">
        <p14:creationId xmlns:p14="http://schemas.microsoft.com/office/powerpoint/2010/main" val="29242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36B2-73F3-4922-8786-437178B7116A}"/>
              </a:ext>
            </a:extLst>
          </p:cNvPr>
          <p:cNvSpPr>
            <a:spLocks noGrp="1"/>
          </p:cNvSpPr>
          <p:nvPr>
            <p:ph type="title"/>
          </p:nvPr>
        </p:nvSpPr>
        <p:spPr>
          <a:xfrm>
            <a:off x="718218" y="382562"/>
            <a:ext cx="10660075" cy="1417635"/>
          </a:xfrm>
        </p:spPr>
        <p:txBody>
          <a:bodyPr/>
          <a:lstStyle/>
          <a:p>
            <a:r>
              <a:rPr lang="en-US" dirty="0"/>
              <a:t>ASD main features overview</a:t>
            </a:r>
          </a:p>
        </p:txBody>
      </p:sp>
      <p:sp>
        <p:nvSpPr>
          <p:cNvPr id="7" name="Content Placeholder 6">
            <a:extLst>
              <a:ext uri="{FF2B5EF4-FFF2-40B4-BE49-F238E27FC236}">
                <a16:creationId xmlns:a16="http://schemas.microsoft.com/office/drawing/2014/main" id="{222FB25A-E4C3-42FE-8A36-3D80EA1A1636}"/>
              </a:ext>
            </a:extLst>
          </p:cNvPr>
          <p:cNvSpPr>
            <a:spLocks noGrp="1"/>
          </p:cNvSpPr>
          <p:nvPr>
            <p:ph idx="10"/>
          </p:nvPr>
        </p:nvSpPr>
        <p:spPr/>
        <p:txBody>
          <a:bodyPr/>
          <a:lstStyle/>
          <a:p>
            <a:pPr>
              <a:lnSpc>
                <a:spcPct val="90000"/>
              </a:lnSpc>
            </a:pPr>
            <a:r>
              <a:rPr lang="en-US" dirty="0"/>
              <a:t>DXC ASD overview</a:t>
            </a:r>
          </a:p>
        </p:txBody>
      </p:sp>
      <p:sp>
        <p:nvSpPr>
          <p:cNvPr id="23" name="TextBox 22">
            <a:extLst>
              <a:ext uri="{FF2B5EF4-FFF2-40B4-BE49-F238E27FC236}">
                <a16:creationId xmlns:a16="http://schemas.microsoft.com/office/drawing/2014/main" id="{6F0F49A7-C39D-4729-AB90-DF5174B45EBE}"/>
              </a:ext>
            </a:extLst>
          </p:cNvPr>
          <p:cNvSpPr txBox="1"/>
          <p:nvPr/>
        </p:nvSpPr>
        <p:spPr>
          <a:xfrm>
            <a:off x="2998759" y="2271738"/>
            <a:ext cx="2791326" cy="2310309"/>
          </a:xfrm>
          <a:prstGeom prst="rect">
            <a:avLst/>
          </a:prstGeom>
          <a:solidFill>
            <a:schemeClr val="bg1">
              <a:lumMod val="95000"/>
            </a:schemeClr>
          </a:solidFill>
        </p:spPr>
        <p:txBody>
          <a:bodyPr wrap="square" lIns="182880" tIns="274320" rIns="91440" bIns="91440" rtlCol="0">
            <a:normAutofit/>
          </a:bodyPr>
          <a:lstStyle/>
          <a:p>
            <a:r>
              <a:rPr lang="en-US" sz="1300" dirty="0"/>
              <a:t>ASD Agentless Operations - create new ticket</a:t>
            </a:r>
          </a:p>
          <a:p>
            <a:r>
              <a:rPr lang="en-US" sz="1300" dirty="0"/>
              <a:t>Demo available.</a:t>
            </a:r>
          </a:p>
          <a:p>
            <a:r>
              <a:rPr lang="en-US" sz="1300" dirty="0"/>
              <a:t>Explanation: Create a ticket and attached the call recording </a:t>
            </a:r>
          </a:p>
          <a:p>
            <a:r>
              <a:rPr lang="en-US" sz="1300" dirty="0"/>
              <a:t>Pre-requisite: ITSM integration with ASD </a:t>
            </a:r>
            <a:r>
              <a:rPr lang="en-US" sz="1300" dirty="0" err="1"/>
              <a:t>callflow</a:t>
            </a:r>
            <a:r>
              <a:rPr lang="en-US" sz="1300" dirty="0"/>
              <a:t> is setup to get message from user, and attach as a recording in the ticket created.</a:t>
            </a:r>
          </a:p>
        </p:txBody>
      </p:sp>
      <p:sp>
        <p:nvSpPr>
          <p:cNvPr id="12" name="Rectangle: Single Corner Rounded 11">
            <a:extLst>
              <a:ext uri="{FF2B5EF4-FFF2-40B4-BE49-F238E27FC236}">
                <a16:creationId xmlns:a16="http://schemas.microsoft.com/office/drawing/2014/main" id="{DF457185-AF05-4FC1-A10F-B1DC4C96CA00}"/>
              </a:ext>
            </a:extLst>
          </p:cNvPr>
          <p:cNvSpPr/>
          <p:nvPr/>
        </p:nvSpPr>
        <p:spPr>
          <a:xfrm>
            <a:off x="3004963" y="1097539"/>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ASD Agentless Operations - create new ticket</a:t>
            </a:r>
          </a:p>
        </p:txBody>
      </p:sp>
      <p:sp>
        <p:nvSpPr>
          <p:cNvPr id="14" name="TextBox 13">
            <a:extLst>
              <a:ext uri="{FF2B5EF4-FFF2-40B4-BE49-F238E27FC236}">
                <a16:creationId xmlns:a16="http://schemas.microsoft.com/office/drawing/2014/main" id="{CAF39F53-CA22-4AED-B966-59C47A60E37D}"/>
              </a:ext>
            </a:extLst>
          </p:cNvPr>
          <p:cNvSpPr txBox="1"/>
          <p:nvPr/>
        </p:nvSpPr>
        <p:spPr>
          <a:xfrm>
            <a:off x="2966937" y="5794752"/>
            <a:ext cx="2791326" cy="1801796"/>
          </a:xfrm>
          <a:prstGeom prst="rect">
            <a:avLst/>
          </a:prstGeom>
          <a:solidFill>
            <a:schemeClr val="bg1">
              <a:lumMod val="95000"/>
            </a:schemeClr>
          </a:solidFill>
        </p:spPr>
        <p:txBody>
          <a:bodyPr wrap="square" lIns="182880" tIns="274320" rIns="91440" bIns="91440" rtlCol="0">
            <a:noAutofit/>
          </a:bodyPr>
          <a:lstStyle/>
          <a:p>
            <a:pPr algn="just"/>
            <a:r>
              <a:rPr lang="en-US" sz="1100" b="0" dirty="0"/>
              <a:t>Active closure of large number of tickets via phone (such as three strike rules)</a:t>
            </a:r>
          </a:p>
          <a:p>
            <a:pPr algn="just"/>
            <a:r>
              <a:rPr lang="en-US" sz="1100" b="0" dirty="0"/>
              <a:t>Chasing large number of idle tickets via phone</a:t>
            </a:r>
          </a:p>
          <a:p>
            <a:pPr algn="just"/>
            <a:r>
              <a:rPr lang="en-US" sz="1100" b="0" dirty="0"/>
              <a:t>Calling multiple numbers rapidly to notify stakeholders about outage (required by some GSD contracts for P1 cases)</a:t>
            </a:r>
          </a:p>
          <a:p>
            <a:pPr algn="just"/>
            <a:r>
              <a:rPr lang="en-US" sz="1100" b="0" dirty="0"/>
              <a:t>Simple ad-hoc survey(s)</a:t>
            </a:r>
          </a:p>
        </p:txBody>
      </p:sp>
      <p:sp>
        <p:nvSpPr>
          <p:cNvPr id="20" name="Rectangle: Single Corner Rounded 19">
            <a:extLst>
              <a:ext uri="{FF2B5EF4-FFF2-40B4-BE49-F238E27FC236}">
                <a16:creationId xmlns:a16="http://schemas.microsoft.com/office/drawing/2014/main" id="{93C92D29-A3B7-4067-A6DE-137A3634A722}"/>
              </a:ext>
            </a:extLst>
          </p:cNvPr>
          <p:cNvSpPr/>
          <p:nvPr/>
        </p:nvSpPr>
        <p:spPr>
          <a:xfrm>
            <a:off x="3036784" y="4756816"/>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outbound call campaign</a:t>
            </a:r>
          </a:p>
        </p:txBody>
      </p:sp>
      <p:sp>
        <p:nvSpPr>
          <p:cNvPr id="33" name="TextBox 32">
            <a:extLst>
              <a:ext uri="{FF2B5EF4-FFF2-40B4-BE49-F238E27FC236}">
                <a16:creationId xmlns:a16="http://schemas.microsoft.com/office/drawing/2014/main" id="{F5AFB2A9-14CA-413F-90AB-7BD1C5AAA2DA}"/>
              </a:ext>
            </a:extLst>
          </p:cNvPr>
          <p:cNvSpPr txBox="1"/>
          <p:nvPr/>
        </p:nvSpPr>
        <p:spPr>
          <a:xfrm>
            <a:off x="107876" y="2055936"/>
            <a:ext cx="2791326" cy="2706141"/>
          </a:xfrm>
          <a:prstGeom prst="rect">
            <a:avLst/>
          </a:prstGeom>
          <a:solidFill>
            <a:schemeClr val="bg1">
              <a:lumMod val="95000"/>
            </a:schemeClr>
          </a:solidFill>
        </p:spPr>
        <p:txBody>
          <a:bodyPr wrap="square" lIns="182880" tIns="274320" rIns="91440" bIns="91440" rtlCol="0">
            <a:noAutofit/>
          </a:bodyPr>
          <a:lstStyle/>
          <a:p>
            <a:r>
              <a:rPr lang="en-US" sz="1300" dirty="0"/>
              <a:t>ASD Agentless Operation - ticket Status update SNOW - Read out and allow end user updates ticket status. </a:t>
            </a:r>
          </a:p>
          <a:p>
            <a:r>
              <a:rPr lang="en-US" sz="1300" dirty="0"/>
              <a:t>Explanation: User comes on a call. User enters the ticket number and ASD provide the message about the update. </a:t>
            </a:r>
            <a:r>
              <a:rPr lang="en-US" sz="1300" dirty="0" err="1"/>
              <a:t>Callflow</a:t>
            </a:r>
            <a:r>
              <a:rPr lang="en-US" sz="1300" dirty="0"/>
              <a:t> is setup to get message from user, and attach as a recording in the ticket created.</a:t>
            </a:r>
          </a:p>
        </p:txBody>
      </p:sp>
      <p:sp>
        <p:nvSpPr>
          <p:cNvPr id="34" name="Rectangle: Single Corner Rounded 33">
            <a:extLst>
              <a:ext uri="{FF2B5EF4-FFF2-40B4-BE49-F238E27FC236}">
                <a16:creationId xmlns:a16="http://schemas.microsoft.com/office/drawing/2014/main" id="{5D4A261F-2109-47AE-B5DC-A82567649FC2}"/>
              </a:ext>
            </a:extLst>
          </p:cNvPr>
          <p:cNvSpPr/>
          <p:nvPr/>
        </p:nvSpPr>
        <p:spPr>
          <a:xfrm>
            <a:off x="114080" y="1082704"/>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ASD Agentless Operation - ticket Status update SNOW - Single ticket - Read out and allow end user updates</a:t>
            </a:r>
          </a:p>
        </p:txBody>
      </p:sp>
      <p:sp>
        <p:nvSpPr>
          <p:cNvPr id="35" name="TextBox 34">
            <a:extLst>
              <a:ext uri="{FF2B5EF4-FFF2-40B4-BE49-F238E27FC236}">
                <a16:creationId xmlns:a16="http://schemas.microsoft.com/office/drawing/2014/main" id="{47DAC64D-503F-40EE-85B1-3A92A0070962}"/>
              </a:ext>
            </a:extLst>
          </p:cNvPr>
          <p:cNvSpPr txBox="1"/>
          <p:nvPr/>
        </p:nvSpPr>
        <p:spPr>
          <a:xfrm>
            <a:off x="139697" y="5916181"/>
            <a:ext cx="2791326" cy="1531941"/>
          </a:xfrm>
          <a:prstGeom prst="rect">
            <a:avLst/>
          </a:prstGeom>
          <a:solidFill>
            <a:schemeClr val="bg1">
              <a:lumMod val="95000"/>
            </a:schemeClr>
          </a:solidFill>
        </p:spPr>
        <p:txBody>
          <a:bodyPr wrap="square" lIns="182880" tIns="274320" rIns="91440" bIns="91440" rtlCol="0">
            <a:normAutofit fontScale="92500" lnSpcReduction="10000"/>
          </a:bodyPr>
          <a:lstStyle/>
          <a:p>
            <a:r>
              <a:rPr lang="en-US" sz="1300" dirty="0"/>
              <a:t>similar as ASD agentless</a:t>
            </a:r>
          </a:p>
          <a:p>
            <a:r>
              <a:rPr lang="en-US" sz="1300" dirty="0"/>
              <a:t>creates empty ticket, Just to prepare for the Agent all the needs before the call start with different monitors and verifies data, identities and access to protect </a:t>
            </a:r>
            <a:br>
              <a:rPr lang="en-US" sz="1300" dirty="0"/>
            </a:br>
            <a:endParaRPr lang="en-US" sz="1300" dirty="0"/>
          </a:p>
        </p:txBody>
      </p:sp>
      <p:sp>
        <p:nvSpPr>
          <p:cNvPr id="36" name="Rectangle: Single Corner Rounded 35">
            <a:extLst>
              <a:ext uri="{FF2B5EF4-FFF2-40B4-BE49-F238E27FC236}">
                <a16:creationId xmlns:a16="http://schemas.microsoft.com/office/drawing/2014/main" id="{8F204578-CC90-400A-8FD8-E374469E8C21}"/>
              </a:ext>
            </a:extLst>
          </p:cNvPr>
          <p:cNvSpPr/>
          <p:nvPr/>
        </p:nvSpPr>
        <p:spPr>
          <a:xfrm>
            <a:off x="145901" y="4741981"/>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Automatically create ITSM Ticket and display upon call arrival</a:t>
            </a:r>
          </a:p>
        </p:txBody>
      </p:sp>
      <p:sp>
        <p:nvSpPr>
          <p:cNvPr id="37" name="TextBox 36">
            <a:extLst>
              <a:ext uri="{FF2B5EF4-FFF2-40B4-BE49-F238E27FC236}">
                <a16:creationId xmlns:a16="http://schemas.microsoft.com/office/drawing/2014/main" id="{F3FE406E-0C4D-4A30-944A-28A0525FE3F7}"/>
              </a:ext>
            </a:extLst>
          </p:cNvPr>
          <p:cNvSpPr txBox="1"/>
          <p:nvPr/>
        </p:nvSpPr>
        <p:spPr>
          <a:xfrm>
            <a:off x="5889641" y="2271126"/>
            <a:ext cx="2791326" cy="2460806"/>
          </a:xfrm>
          <a:prstGeom prst="rect">
            <a:avLst/>
          </a:prstGeom>
          <a:solidFill>
            <a:schemeClr val="bg1">
              <a:lumMod val="95000"/>
            </a:schemeClr>
          </a:solidFill>
        </p:spPr>
        <p:txBody>
          <a:bodyPr wrap="square" lIns="182880" tIns="274320" rIns="91440" bIns="91440" rtlCol="0">
            <a:normAutofit lnSpcReduction="10000"/>
          </a:bodyPr>
          <a:lstStyle/>
          <a:p>
            <a:r>
              <a:rPr lang="en-US" sz="1300" dirty="0"/>
              <a:t>Encrypts, monitors and verifies data, identities and access to protect </a:t>
            </a:r>
            <a:br>
              <a:rPr lang="en-US" sz="1300" dirty="0"/>
            </a:br>
            <a:r>
              <a:rPr lang="en-US" sz="1300" dirty="0"/>
              <a:t>on-premises and </a:t>
            </a:r>
            <a:r>
              <a:rPr lang="en-US" sz="1300" dirty="0" err="1"/>
              <a:t>multicloud</a:t>
            </a:r>
            <a:r>
              <a:rPr lang="en-US" sz="1300" dirty="0"/>
              <a:t> environments</a:t>
            </a:r>
          </a:p>
          <a:p>
            <a:r>
              <a:rPr lang="en-US" sz="1300" dirty="0"/>
              <a:t>Need API access</a:t>
            </a:r>
          </a:p>
          <a:p>
            <a:r>
              <a:rPr lang="en-US" sz="1300" dirty="0"/>
              <a:t>Explanation: </a:t>
            </a:r>
            <a:r>
              <a:rPr lang="en-US" sz="1300" dirty="0" err="1"/>
              <a:t>USer</a:t>
            </a:r>
            <a:r>
              <a:rPr lang="en-US" sz="1300" dirty="0"/>
              <a:t> receives mail/</a:t>
            </a:r>
            <a:r>
              <a:rPr lang="en-US" sz="1300" dirty="0" err="1"/>
              <a:t>sms</a:t>
            </a:r>
            <a:r>
              <a:rPr lang="en-US" sz="1300" dirty="0"/>
              <a:t> with message and link to the application. IVR is configured for this specific use case (</a:t>
            </a:r>
            <a:r>
              <a:rPr lang="en-US" sz="1300" dirty="0" err="1"/>
              <a:t>ie</a:t>
            </a:r>
            <a:r>
              <a:rPr lang="en-US" sz="1300" dirty="0"/>
              <a:t>: passwd reset)</a:t>
            </a:r>
          </a:p>
        </p:txBody>
      </p:sp>
      <p:sp>
        <p:nvSpPr>
          <p:cNvPr id="38" name="Rectangle: Single Corner Rounded 37">
            <a:extLst>
              <a:ext uri="{FF2B5EF4-FFF2-40B4-BE49-F238E27FC236}">
                <a16:creationId xmlns:a16="http://schemas.microsoft.com/office/drawing/2014/main" id="{CA87D8A4-DDD9-48BB-8914-7720CF803062}"/>
              </a:ext>
            </a:extLst>
          </p:cNvPr>
          <p:cNvSpPr/>
          <p:nvPr/>
        </p:nvSpPr>
        <p:spPr>
          <a:xfrm>
            <a:off x="5895845" y="1096926"/>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Chase tickets awaiting users Feedback - Voice 3XR (3 Strike Rule)</a:t>
            </a:r>
          </a:p>
        </p:txBody>
      </p:sp>
      <p:sp>
        <p:nvSpPr>
          <p:cNvPr id="39" name="TextBox 38">
            <a:extLst>
              <a:ext uri="{FF2B5EF4-FFF2-40B4-BE49-F238E27FC236}">
                <a16:creationId xmlns:a16="http://schemas.microsoft.com/office/drawing/2014/main" id="{11BA2FD8-D602-4590-866B-7E4738877A4C}"/>
              </a:ext>
            </a:extLst>
          </p:cNvPr>
          <p:cNvSpPr txBox="1"/>
          <p:nvPr/>
        </p:nvSpPr>
        <p:spPr>
          <a:xfrm>
            <a:off x="5921462" y="5789728"/>
            <a:ext cx="2739409" cy="2299198"/>
          </a:xfrm>
          <a:prstGeom prst="rect">
            <a:avLst/>
          </a:prstGeom>
          <a:solidFill>
            <a:schemeClr val="bg1">
              <a:lumMod val="95000"/>
            </a:schemeClr>
          </a:solidFill>
        </p:spPr>
        <p:txBody>
          <a:bodyPr wrap="square" lIns="182880" tIns="274320" rIns="91440" bIns="91440" rtlCol="0">
            <a:normAutofit lnSpcReduction="10000"/>
          </a:bodyPr>
          <a:lstStyle/>
          <a:p>
            <a:r>
              <a:rPr lang="en-US" sz="1200" dirty="0"/>
              <a:t>ASD Intelligent Call Routing (ICR) call deflection</a:t>
            </a:r>
          </a:p>
          <a:p>
            <a:pPr algn="just"/>
            <a:r>
              <a:rPr lang="en-US" sz="1200" b="0" dirty="0"/>
              <a:t>Redirecting identified user to a different call flow or specific group of agents. For example VIP user entering a special PIN code </a:t>
            </a:r>
          </a:p>
          <a:p>
            <a:pPr algn="just"/>
            <a:r>
              <a:rPr lang="en-US" sz="1200" b="0" dirty="0"/>
              <a:t>identified user based on his/her IVR menu selection to a different tool. For example sending user link and instructions for self-service password reset or redirecting</a:t>
            </a:r>
          </a:p>
        </p:txBody>
      </p:sp>
      <p:sp>
        <p:nvSpPr>
          <p:cNvPr id="40" name="Rectangle: Single Corner Rounded 39">
            <a:extLst>
              <a:ext uri="{FF2B5EF4-FFF2-40B4-BE49-F238E27FC236}">
                <a16:creationId xmlns:a16="http://schemas.microsoft.com/office/drawing/2014/main" id="{6546E9F6-5410-47A5-840F-8CA6A16FEFBA}"/>
              </a:ext>
            </a:extLst>
          </p:cNvPr>
          <p:cNvSpPr/>
          <p:nvPr/>
        </p:nvSpPr>
        <p:spPr>
          <a:xfrm>
            <a:off x="5927666" y="4756203"/>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ASD Intelligent Call Routing (ICR) call deflection</a:t>
            </a:r>
          </a:p>
        </p:txBody>
      </p:sp>
      <p:sp>
        <p:nvSpPr>
          <p:cNvPr id="41" name="TextBox 40">
            <a:extLst>
              <a:ext uri="{FF2B5EF4-FFF2-40B4-BE49-F238E27FC236}">
                <a16:creationId xmlns:a16="http://schemas.microsoft.com/office/drawing/2014/main" id="{113DBB72-D112-4A6F-9055-F3FF88A09E18}"/>
              </a:ext>
            </a:extLst>
          </p:cNvPr>
          <p:cNvSpPr txBox="1"/>
          <p:nvPr/>
        </p:nvSpPr>
        <p:spPr>
          <a:xfrm>
            <a:off x="8786045" y="2276755"/>
            <a:ext cx="2791326" cy="2485321"/>
          </a:xfrm>
          <a:prstGeom prst="rect">
            <a:avLst/>
          </a:prstGeom>
          <a:solidFill>
            <a:schemeClr val="bg1">
              <a:lumMod val="95000"/>
            </a:schemeClr>
          </a:solidFill>
        </p:spPr>
        <p:txBody>
          <a:bodyPr wrap="square" lIns="182880" tIns="274320" rIns="91440" bIns="91440" rtlCol="0">
            <a:normAutofit fontScale="92500" lnSpcReduction="10000"/>
          </a:bodyPr>
          <a:lstStyle/>
          <a:p>
            <a:r>
              <a:rPr lang="en-US" sz="1400" dirty="0"/>
              <a:t>•         Forward certain types of calls to another process and tool, </a:t>
            </a:r>
            <a:r>
              <a:rPr lang="en-US" sz="1400" dirty="0" err="1"/>
              <a:t>ie</a:t>
            </a:r>
            <a:r>
              <a:rPr lang="en-US" sz="1400" dirty="0"/>
              <a:t> Hitachi PW Reset</a:t>
            </a:r>
          </a:p>
          <a:p>
            <a:r>
              <a:rPr lang="en-US" sz="1400" dirty="0"/>
              <a:t>Demo available for SSPR</a:t>
            </a:r>
          </a:p>
          <a:p>
            <a:r>
              <a:rPr lang="en-US" sz="1400" dirty="0"/>
              <a:t>Explanation: User receives mail/</a:t>
            </a:r>
            <a:r>
              <a:rPr lang="en-US" sz="1400" dirty="0" err="1"/>
              <a:t>sms</a:t>
            </a:r>
            <a:r>
              <a:rPr lang="en-US" sz="1400" dirty="0"/>
              <a:t> with message and link to the application. IVR is configured for this specific use case (</a:t>
            </a:r>
            <a:r>
              <a:rPr lang="en-US" sz="1400" dirty="0" err="1"/>
              <a:t>ie</a:t>
            </a:r>
            <a:r>
              <a:rPr lang="en-US" sz="1400" dirty="0"/>
              <a:t>: passwd reset)</a:t>
            </a:r>
          </a:p>
          <a:p>
            <a:r>
              <a:rPr lang="en-US" sz="1400" dirty="0"/>
              <a:t>SSPR Solution need access to the global tools</a:t>
            </a:r>
          </a:p>
        </p:txBody>
      </p:sp>
      <p:sp>
        <p:nvSpPr>
          <p:cNvPr id="42" name="Rectangle: Single Corner Rounded 41">
            <a:extLst>
              <a:ext uri="{FF2B5EF4-FFF2-40B4-BE49-F238E27FC236}">
                <a16:creationId xmlns:a16="http://schemas.microsoft.com/office/drawing/2014/main" id="{B83833F8-47A4-42C7-AD06-21CBFD647D97}"/>
              </a:ext>
            </a:extLst>
          </p:cNvPr>
          <p:cNvSpPr/>
          <p:nvPr/>
        </p:nvSpPr>
        <p:spPr>
          <a:xfrm>
            <a:off x="8792249" y="1102556"/>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Forward certain types of calls to another process and tool, </a:t>
            </a:r>
            <a:r>
              <a:rPr lang="en-US" sz="1600" b="1" dirty="0" err="1">
                <a:solidFill>
                  <a:schemeClr val="accent4">
                    <a:lumMod val="20000"/>
                    <a:lumOff val="80000"/>
                  </a:schemeClr>
                </a:solidFill>
              </a:rPr>
              <a:t>ie</a:t>
            </a:r>
            <a:r>
              <a:rPr lang="en-US" sz="1600" b="1" dirty="0">
                <a:solidFill>
                  <a:schemeClr val="accent4">
                    <a:lumMod val="20000"/>
                    <a:lumOff val="80000"/>
                  </a:schemeClr>
                </a:solidFill>
              </a:rPr>
              <a:t> Hitachi PW Reset</a:t>
            </a:r>
          </a:p>
        </p:txBody>
      </p:sp>
      <p:sp>
        <p:nvSpPr>
          <p:cNvPr id="43" name="TextBox 42">
            <a:extLst>
              <a:ext uri="{FF2B5EF4-FFF2-40B4-BE49-F238E27FC236}">
                <a16:creationId xmlns:a16="http://schemas.microsoft.com/office/drawing/2014/main" id="{FDD1F41F-BDBA-4651-9002-496AAA13CAF5}"/>
              </a:ext>
            </a:extLst>
          </p:cNvPr>
          <p:cNvSpPr txBox="1"/>
          <p:nvPr/>
        </p:nvSpPr>
        <p:spPr>
          <a:xfrm>
            <a:off x="8837962" y="5936033"/>
            <a:ext cx="2791326" cy="1512089"/>
          </a:xfrm>
          <a:prstGeom prst="rect">
            <a:avLst/>
          </a:prstGeom>
          <a:solidFill>
            <a:schemeClr val="bg1">
              <a:lumMod val="95000"/>
            </a:schemeClr>
          </a:solidFill>
        </p:spPr>
        <p:txBody>
          <a:bodyPr wrap="square" lIns="182880" tIns="274320" rIns="91440" bIns="91440" rtlCol="0">
            <a:normAutofit/>
          </a:bodyPr>
          <a:lstStyle/>
          <a:p>
            <a:r>
              <a:rPr lang="en-US" sz="1300" dirty="0"/>
              <a:t>data, identities and others </a:t>
            </a:r>
            <a:r>
              <a:rPr lang="en-US" sz="1300" dirty="0" err="1"/>
              <a:t>informations</a:t>
            </a:r>
            <a:r>
              <a:rPr lang="en-US" sz="1300" dirty="0"/>
              <a:t> </a:t>
            </a:r>
            <a:r>
              <a:rPr lang="en-US" sz="1300" dirty="0" err="1"/>
              <a:t>showen</a:t>
            </a:r>
            <a:r>
              <a:rPr lang="en-US" sz="1300" dirty="0"/>
              <a:t> on the Agent Softphone.</a:t>
            </a:r>
          </a:p>
          <a:p>
            <a:r>
              <a:rPr lang="en-US" sz="1300" b="1" dirty="0"/>
              <a:t>similar as ASD look up</a:t>
            </a:r>
          </a:p>
          <a:p>
            <a:endParaRPr lang="en-US" sz="1300" dirty="0"/>
          </a:p>
        </p:txBody>
      </p:sp>
      <p:sp>
        <p:nvSpPr>
          <p:cNvPr id="44" name="Rectangle: Single Corner Rounded 43">
            <a:extLst>
              <a:ext uri="{FF2B5EF4-FFF2-40B4-BE49-F238E27FC236}">
                <a16:creationId xmlns:a16="http://schemas.microsoft.com/office/drawing/2014/main" id="{47703A0E-064F-42CE-8190-9744BFD3C553}"/>
              </a:ext>
            </a:extLst>
          </p:cNvPr>
          <p:cNvSpPr/>
          <p:nvPr/>
        </p:nvSpPr>
        <p:spPr>
          <a:xfrm>
            <a:off x="8824070" y="4761833"/>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Display user and queue related information in agents Softphone (CCP) (CTI)</a:t>
            </a:r>
          </a:p>
        </p:txBody>
      </p:sp>
      <p:sp>
        <p:nvSpPr>
          <p:cNvPr id="49" name="TextBox 48">
            <a:extLst>
              <a:ext uri="{FF2B5EF4-FFF2-40B4-BE49-F238E27FC236}">
                <a16:creationId xmlns:a16="http://schemas.microsoft.com/office/drawing/2014/main" id="{92DE7E52-EF8E-4E8C-ACF8-1FF054278DB0}"/>
              </a:ext>
            </a:extLst>
          </p:cNvPr>
          <p:cNvSpPr txBox="1"/>
          <p:nvPr/>
        </p:nvSpPr>
        <p:spPr>
          <a:xfrm>
            <a:off x="11740570" y="2266707"/>
            <a:ext cx="2791326" cy="2465225"/>
          </a:xfrm>
          <a:prstGeom prst="rect">
            <a:avLst/>
          </a:prstGeom>
          <a:solidFill>
            <a:schemeClr val="bg1">
              <a:lumMod val="95000"/>
            </a:schemeClr>
          </a:solidFill>
        </p:spPr>
        <p:txBody>
          <a:bodyPr wrap="square" lIns="182880" tIns="274320" rIns="91440" bIns="91440" rtlCol="0">
            <a:normAutofit/>
          </a:bodyPr>
          <a:lstStyle/>
          <a:p>
            <a:r>
              <a:rPr lang="en-US" sz="1300" dirty="0"/>
              <a:t>Encrypts, monitors and verifies data, identities and access to protect </a:t>
            </a:r>
            <a:br>
              <a:rPr lang="en-US" sz="1300" dirty="0"/>
            </a:br>
            <a:r>
              <a:rPr lang="en-US" sz="1300" dirty="0"/>
              <a:t>on-premises and </a:t>
            </a:r>
            <a:r>
              <a:rPr lang="en-US" sz="1300" dirty="0" err="1"/>
              <a:t>multicloud</a:t>
            </a:r>
            <a:r>
              <a:rPr lang="en-US" sz="1300" dirty="0"/>
              <a:t> environments,</a:t>
            </a:r>
          </a:p>
          <a:p>
            <a:r>
              <a:rPr lang="en-US" sz="1300" dirty="0"/>
              <a:t>This Solution make an automatic Callback when the user fail to contact Agent the call back will be repeated 3 times each configurable n Hours</a:t>
            </a:r>
          </a:p>
          <a:p>
            <a:endParaRPr lang="en-US" sz="1300" dirty="0"/>
          </a:p>
        </p:txBody>
      </p:sp>
      <p:sp>
        <p:nvSpPr>
          <p:cNvPr id="50" name="Rectangle: Single Corner Rounded 49">
            <a:extLst>
              <a:ext uri="{FF2B5EF4-FFF2-40B4-BE49-F238E27FC236}">
                <a16:creationId xmlns:a16="http://schemas.microsoft.com/office/drawing/2014/main" id="{1A4802A8-2EE3-42CA-B91B-7ED09368C794}"/>
              </a:ext>
            </a:extLst>
          </p:cNvPr>
          <p:cNvSpPr/>
          <p:nvPr/>
        </p:nvSpPr>
        <p:spPr>
          <a:xfrm>
            <a:off x="11746774" y="1102556"/>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Callback Assist</a:t>
            </a:r>
          </a:p>
        </p:txBody>
      </p:sp>
      <p:sp>
        <p:nvSpPr>
          <p:cNvPr id="51" name="TextBox 50">
            <a:extLst>
              <a:ext uri="{FF2B5EF4-FFF2-40B4-BE49-F238E27FC236}">
                <a16:creationId xmlns:a16="http://schemas.microsoft.com/office/drawing/2014/main" id="{E8F28E94-9D62-4DB2-87F4-C945860C6996}"/>
              </a:ext>
            </a:extLst>
          </p:cNvPr>
          <p:cNvSpPr txBox="1"/>
          <p:nvPr/>
        </p:nvSpPr>
        <p:spPr>
          <a:xfrm>
            <a:off x="11772391" y="5936033"/>
            <a:ext cx="2791326" cy="1512089"/>
          </a:xfrm>
          <a:prstGeom prst="rect">
            <a:avLst/>
          </a:prstGeom>
          <a:solidFill>
            <a:schemeClr val="bg1">
              <a:lumMod val="95000"/>
            </a:schemeClr>
          </a:solidFill>
        </p:spPr>
        <p:txBody>
          <a:bodyPr wrap="square" lIns="182880" tIns="274320" rIns="91440" bIns="91440" rtlCol="0">
            <a:normAutofit/>
          </a:bodyPr>
          <a:lstStyle/>
          <a:p>
            <a:r>
              <a:rPr lang="en-US" sz="1400" dirty="0"/>
              <a:t>Look up user in ITSM platform to personalize experience (CTI)</a:t>
            </a:r>
            <a:endParaRPr lang="en-US" sz="1300" dirty="0"/>
          </a:p>
        </p:txBody>
      </p:sp>
      <p:sp>
        <p:nvSpPr>
          <p:cNvPr id="52" name="Rectangle: Single Corner Rounded 51">
            <a:extLst>
              <a:ext uri="{FF2B5EF4-FFF2-40B4-BE49-F238E27FC236}">
                <a16:creationId xmlns:a16="http://schemas.microsoft.com/office/drawing/2014/main" id="{5B29BFFB-42F1-4758-918F-F11B4C250B81}"/>
              </a:ext>
            </a:extLst>
          </p:cNvPr>
          <p:cNvSpPr/>
          <p:nvPr/>
        </p:nvSpPr>
        <p:spPr>
          <a:xfrm>
            <a:off x="11778595" y="4761833"/>
            <a:ext cx="2791326" cy="1200329"/>
          </a:xfrm>
          <a:prstGeom prst="round1Rect">
            <a:avLst>
              <a:gd name="adj" fmla="val 38251"/>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20000"/>
                    <a:lumOff val="80000"/>
                  </a:schemeClr>
                </a:solidFill>
              </a:rPr>
              <a:t>Look up user in ITSM platform to </a:t>
            </a:r>
            <a:r>
              <a:rPr lang="en-US" sz="1600" b="1" dirty="0" err="1">
                <a:solidFill>
                  <a:schemeClr val="accent4">
                    <a:lumMod val="20000"/>
                    <a:lumOff val="80000"/>
                  </a:schemeClr>
                </a:solidFill>
              </a:rPr>
              <a:t>personalise</a:t>
            </a:r>
            <a:r>
              <a:rPr lang="en-US" sz="1600" b="1" dirty="0">
                <a:solidFill>
                  <a:schemeClr val="accent4">
                    <a:lumMod val="20000"/>
                    <a:lumOff val="80000"/>
                  </a:schemeClr>
                </a:solidFill>
              </a:rPr>
              <a:t> experience (CTI)</a:t>
            </a:r>
          </a:p>
        </p:txBody>
      </p:sp>
    </p:spTree>
    <p:extLst>
      <p:ext uri="{BB962C8B-B14F-4D97-AF65-F5344CB8AC3E}">
        <p14:creationId xmlns:p14="http://schemas.microsoft.com/office/powerpoint/2010/main" val="301780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5D47-B0F1-4F23-BB4C-C96D5FEBD354}"/>
              </a:ext>
            </a:extLst>
          </p:cNvPr>
          <p:cNvSpPr>
            <a:spLocks noGrp="1"/>
          </p:cNvSpPr>
          <p:nvPr>
            <p:ph type="title"/>
          </p:nvPr>
        </p:nvSpPr>
        <p:spPr/>
        <p:txBody>
          <a:bodyPr/>
          <a:lstStyle/>
          <a:p>
            <a:r>
              <a:rPr lang="en-US" dirty="0"/>
              <a:t>ASD ITSM Integrations (1)</a:t>
            </a:r>
          </a:p>
        </p:txBody>
      </p:sp>
      <p:sp>
        <p:nvSpPr>
          <p:cNvPr id="3" name="Content Placeholder 2">
            <a:extLst>
              <a:ext uri="{FF2B5EF4-FFF2-40B4-BE49-F238E27FC236}">
                <a16:creationId xmlns:a16="http://schemas.microsoft.com/office/drawing/2014/main" id="{005389AB-65FD-493A-AD1F-4BE168587248}"/>
              </a:ext>
            </a:extLst>
          </p:cNvPr>
          <p:cNvSpPr>
            <a:spLocks noGrp="1"/>
          </p:cNvSpPr>
          <p:nvPr>
            <p:ph idx="1"/>
          </p:nvPr>
        </p:nvSpPr>
        <p:spPr>
          <a:xfrm>
            <a:off x="365767" y="1371600"/>
            <a:ext cx="14022056" cy="5580523"/>
          </a:xfrm>
        </p:spPr>
        <p:txBody>
          <a:bodyPr/>
          <a:lstStyle/>
          <a:p>
            <a:r>
              <a:rPr lang="en-US" dirty="0"/>
              <a:t>Two approaches available: direct API level integration between IVR and ITSM tool or weblink based actions (queries, ticket launch)</a:t>
            </a:r>
          </a:p>
          <a:p>
            <a:endParaRPr lang="en-US" dirty="0"/>
          </a:p>
          <a:p>
            <a:endParaRPr lang="en-US" dirty="0"/>
          </a:p>
        </p:txBody>
      </p:sp>
      <p:sp>
        <p:nvSpPr>
          <p:cNvPr id="6" name="TextBox 5">
            <a:extLst>
              <a:ext uri="{FF2B5EF4-FFF2-40B4-BE49-F238E27FC236}">
                <a16:creationId xmlns:a16="http://schemas.microsoft.com/office/drawing/2014/main" id="{7AF00B15-76FE-44DC-862B-4411B0F4786A}"/>
              </a:ext>
            </a:extLst>
          </p:cNvPr>
          <p:cNvSpPr txBox="1"/>
          <p:nvPr/>
        </p:nvSpPr>
        <p:spPr>
          <a:xfrm>
            <a:off x="685801" y="2133600"/>
            <a:ext cx="6324599" cy="5570756"/>
          </a:xfrm>
          <a:prstGeom prst="rect">
            <a:avLst/>
          </a:prstGeom>
          <a:noFill/>
        </p:spPr>
        <p:txBody>
          <a:bodyPr wrap="square" rtlCol="0">
            <a:spAutoFit/>
          </a:bodyPr>
          <a:lstStyle/>
          <a:p>
            <a:r>
              <a:rPr lang="en-US" sz="2000" b="1" dirty="0"/>
              <a:t>DIRECT API INTEGRATION</a:t>
            </a:r>
          </a:p>
          <a:p>
            <a:endParaRPr lang="en-US" sz="1600" dirty="0"/>
          </a:p>
          <a:p>
            <a:r>
              <a:rPr lang="en-US" sz="1600" b="1" dirty="0"/>
              <a:t>Available for:</a:t>
            </a:r>
          </a:p>
          <a:p>
            <a:pPr marL="457200" indent="-457200">
              <a:buFontTx/>
              <a:buChar char="-"/>
            </a:pPr>
            <a:r>
              <a:rPr lang="en-US" sz="1600" dirty="0"/>
              <a:t>DXC Service Now</a:t>
            </a:r>
          </a:p>
          <a:p>
            <a:pPr marL="457200" indent="-457200">
              <a:buFontTx/>
              <a:buChar char="-"/>
            </a:pPr>
            <a:r>
              <a:rPr lang="en-US" sz="1600" dirty="0"/>
              <a:t>Client owned Service Now</a:t>
            </a:r>
          </a:p>
          <a:p>
            <a:pPr marL="457200" indent="-457200">
              <a:buFontTx/>
              <a:buChar char="-"/>
            </a:pPr>
            <a:r>
              <a:rPr lang="en-US" sz="1600" dirty="0"/>
              <a:t>Service Now Agent Workspace</a:t>
            </a:r>
          </a:p>
          <a:p>
            <a:pPr marL="457200" indent="-457200">
              <a:buFontTx/>
              <a:buChar char="-"/>
            </a:pPr>
            <a:endParaRPr lang="en-US" sz="1600" dirty="0"/>
          </a:p>
          <a:p>
            <a:r>
              <a:rPr lang="en-US" sz="1600" b="1" dirty="0"/>
              <a:t>Available functionalities:</a:t>
            </a:r>
          </a:p>
          <a:p>
            <a:pPr marL="457200" indent="-457200">
              <a:buFontTx/>
              <a:buChar char="-"/>
            </a:pPr>
            <a:r>
              <a:rPr lang="en-US" sz="1600" dirty="0"/>
              <a:t>Identify user via caller’s number (automatic process)</a:t>
            </a:r>
          </a:p>
          <a:p>
            <a:pPr marL="457200" indent="-457200">
              <a:buFontTx/>
              <a:buChar char="-"/>
            </a:pPr>
            <a:r>
              <a:rPr lang="en-US" sz="1600" dirty="0"/>
              <a:t>Identified user via manual keypad input</a:t>
            </a:r>
          </a:p>
          <a:p>
            <a:pPr marL="457200" indent="-457200">
              <a:buFontTx/>
              <a:buChar char="-"/>
            </a:pPr>
            <a:r>
              <a:rPr lang="en-US" sz="1600" dirty="0"/>
              <a:t>Display user’s ITSM information in agent’s </a:t>
            </a:r>
            <a:r>
              <a:rPr lang="en-US" sz="1600" dirty="0" err="1"/>
              <a:t>SoftPhone</a:t>
            </a:r>
            <a:r>
              <a:rPr lang="en-US" sz="1600" dirty="0"/>
              <a:t> (CCP)</a:t>
            </a:r>
          </a:p>
          <a:p>
            <a:pPr marL="457200" indent="-457200">
              <a:buFontTx/>
              <a:buChar char="-"/>
            </a:pPr>
            <a:r>
              <a:rPr lang="en-US" sz="1600" dirty="0"/>
              <a:t>Display user’s manual keypad input in agent’s </a:t>
            </a:r>
            <a:r>
              <a:rPr lang="en-US" sz="1600" dirty="0" err="1"/>
              <a:t>SoftPhone</a:t>
            </a:r>
            <a:r>
              <a:rPr lang="en-US" sz="1600" dirty="0"/>
              <a:t> (CCP)</a:t>
            </a:r>
          </a:p>
          <a:p>
            <a:pPr marL="457200" indent="-457200">
              <a:buFontTx/>
              <a:buChar char="-"/>
            </a:pPr>
            <a:r>
              <a:rPr lang="en-US" sz="1600" dirty="0"/>
              <a:t>Automatically create a new ticket for user and prepopulate it with user’s data and data of an agent who answered the call (auto assign ticket to agent)</a:t>
            </a:r>
          </a:p>
          <a:p>
            <a:pPr marL="457200" indent="-457200" algn="just">
              <a:buFontTx/>
              <a:buChar char="-"/>
            </a:pPr>
            <a:r>
              <a:rPr lang="en-US" sz="1600" dirty="0"/>
              <a:t>Record a message from user while waiting for agent to respond and attach it to newly auto created ticket as voice file</a:t>
            </a:r>
          </a:p>
          <a:p>
            <a:pPr marL="457200" indent="-457200" algn="just">
              <a:buFontTx/>
              <a:buChar char="-"/>
            </a:pPr>
            <a:r>
              <a:rPr lang="en-US" sz="1600" dirty="0"/>
              <a:t>Recognizing VIP routing</a:t>
            </a:r>
          </a:p>
          <a:p>
            <a:pPr marL="457200" indent="-457200">
              <a:buFontTx/>
              <a:buChar char="-"/>
            </a:pPr>
            <a:r>
              <a:rPr lang="en-US" sz="1600" dirty="0">
                <a:solidFill>
                  <a:srgbClr val="00B050"/>
                </a:solidFill>
              </a:rPr>
              <a:t>* Chasing tickets awaiting user’s feedback via robotic call, feedback collection and ticket auto update</a:t>
            </a:r>
          </a:p>
          <a:p>
            <a:pPr marL="457200" indent="-457200">
              <a:buFontTx/>
              <a:buChar char="-"/>
            </a:pPr>
            <a:endParaRPr lang="en-US" sz="1600" dirty="0"/>
          </a:p>
        </p:txBody>
      </p:sp>
      <p:sp>
        <p:nvSpPr>
          <p:cNvPr id="7" name="TextBox 6">
            <a:extLst>
              <a:ext uri="{FF2B5EF4-FFF2-40B4-BE49-F238E27FC236}">
                <a16:creationId xmlns:a16="http://schemas.microsoft.com/office/drawing/2014/main" id="{4E733DD7-3BE2-4A06-8617-0A1A69C4D715}"/>
              </a:ext>
            </a:extLst>
          </p:cNvPr>
          <p:cNvSpPr txBox="1"/>
          <p:nvPr/>
        </p:nvSpPr>
        <p:spPr>
          <a:xfrm>
            <a:off x="7315200" y="2133600"/>
            <a:ext cx="6324599" cy="4585871"/>
          </a:xfrm>
          <a:prstGeom prst="rect">
            <a:avLst/>
          </a:prstGeom>
          <a:noFill/>
        </p:spPr>
        <p:txBody>
          <a:bodyPr wrap="square" rtlCol="0">
            <a:spAutoFit/>
          </a:bodyPr>
          <a:lstStyle/>
          <a:p>
            <a:r>
              <a:rPr lang="en-US" sz="2000" b="1" dirty="0"/>
              <a:t>WEBLINK BASED ACTIONS</a:t>
            </a:r>
          </a:p>
          <a:p>
            <a:endParaRPr lang="en-US" sz="1600" dirty="0"/>
          </a:p>
          <a:p>
            <a:r>
              <a:rPr lang="en-US" sz="1600" b="1" dirty="0"/>
              <a:t>Available for:</a:t>
            </a:r>
          </a:p>
          <a:p>
            <a:pPr marL="457200" indent="-457200">
              <a:buFontTx/>
              <a:buChar char="-"/>
            </a:pPr>
            <a:r>
              <a:rPr lang="en-US" sz="1600" dirty="0"/>
              <a:t>Any ITSM tool allowing weblink based queries/actions assuming that agents are working via web interface</a:t>
            </a:r>
          </a:p>
          <a:p>
            <a:pPr marL="457200" indent="-457200">
              <a:buFontTx/>
              <a:buChar char="-"/>
            </a:pPr>
            <a:endParaRPr lang="en-US" sz="1600" dirty="0"/>
          </a:p>
          <a:p>
            <a:r>
              <a:rPr lang="en-US" sz="1600" b="1" dirty="0"/>
              <a:t>Available functionalities:</a:t>
            </a:r>
          </a:p>
          <a:p>
            <a:r>
              <a:rPr lang="en-US" sz="1600" i="1" dirty="0"/>
              <a:t>Functionalities will vary significantly from tool to tool and will depend on level of permissions and weblink set up done by tool’s owner or admin</a:t>
            </a:r>
          </a:p>
          <a:p>
            <a:endParaRPr lang="en-US" sz="1600" i="1" dirty="0"/>
          </a:p>
          <a:p>
            <a:pPr marL="285750" indent="-285750">
              <a:buFontTx/>
              <a:buChar char="-"/>
            </a:pPr>
            <a:r>
              <a:rPr lang="en-US" sz="1600" dirty="0"/>
              <a:t>Launch the ticket on agent’s PC prepopulated with information related to user (record) based on unique identifier  (such as for example: PIN, asset or employee ID, or caller’s number) captured by the IVR and passed on in preformatted link to agent’s </a:t>
            </a:r>
            <a:r>
              <a:rPr lang="en-US" sz="1600" dirty="0" err="1"/>
              <a:t>SoftPhone</a:t>
            </a:r>
            <a:r>
              <a:rPr lang="en-US" sz="1600" dirty="0"/>
              <a:t> (CCP)</a:t>
            </a:r>
          </a:p>
          <a:p>
            <a:pPr marL="285750" indent="-285750">
              <a:buFontTx/>
              <a:buChar char="-"/>
            </a:pPr>
            <a:r>
              <a:rPr lang="en-US" sz="1600" dirty="0">
                <a:solidFill>
                  <a:srgbClr val="00B050"/>
                </a:solidFill>
              </a:rPr>
              <a:t>* Chasing tickets awaiting user’s feedback via robotic call, feedback collection and ticket auto update</a:t>
            </a:r>
            <a:endParaRPr lang="en-US" sz="1600" dirty="0"/>
          </a:p>
        </p:txBody>
      </p:sp>
      <p:sp>
        <p:nvSpPr>
          <p:cNvPr id="8" name="TextBox 7">
            <a:extLst>
              <a:ext uri="{FF2B5EF4-FFF2-40B4-BE49-F238E27FC236}">
                <a16:creationId xmlns:a16="http://schemas.microsoft.com/office/drawing/2014/main" id="{ABED38A4-8035-4BE1-B092-63C9CEC680D6}"/>
              </a:ext>
            </a:extLst>
          </p:cNvPr>
          <p:cNvSpPr txBox="1"/>
          <p:nvPr/>
        </p:nvSpPr>
        <p:spPr>
          <a:xfrm>
            <a:off x="7348870" y="6894731"/>
            <a:ext cx="6324599" cy="523220"/>
          </a:xfrm>
          <a:prstGeom prst="rect">
            <a:avLst/>
          </a:prstGeom>
          <a:solidFill>
            <a:srgbClr val="FFFF00"/>
          </a:solidFill>
        </p:spPr>
        <p:txBody>
          <a:bodyPr wrap="square" rtlCol="0">
            <a:spAutoFit/>
          </a:bodyPr>
          <a:lstStyle/>
          <a:p>
            <a:r>
              <a:rPr lang="en-US" sz="1400" dirty="0"/>
              <a:t>* Chasing tickets awaiting user’s feedback, via robotic process is in early stage and includes some manual steps</a:t>
            </a:r>
          </a:p>
        </p:txBody>
      </p:sp>
    </p:spTree>
    <p:extLst>
      <p:ext uri="{BB962C8B-B14F-4D97-AF65-F5344CB8AC3E}">
        <p14:creationId xmlns:p14="http://schemas.microsoft.com/office/powerpoint/2010/main" val="299336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5D47-B0F1-4F23-BB4C-C96D5FEBD354}"/>
              </a:ext>
            </a:extLst>
          </p:cNvPr>
          <p:cNvSpPr>
            <a:spLocks noGrp="1"/>
          </p:cNvSpPr>
          <p:nvPr>
            <p:ph type="title"/>
          </p:nvPr>
        </p:nvSpPr>
        <p:spPr/>
        <p:txBody>
          <a:bodyPr/>
          <a:lstStyle/>
          <a:p>
            <a:r>
              <a:rPr lang="en-US" dirty="0"/>
              <a:t>ASD ITSM Integrations (2)</a:t>
            </a:r>
          </a:p>
        </p:txBody>
      </p:sp>
      <p:sp>
        <p:nvSpPr>
          <p:cNvPr id="3" name="Content Placeholder 2">
            <a:extLst>
              <a:ext uri="{FF2B5EF4-FFF2-40B4-BE49-F238E27FC236}">
                <a16:creationId xmlns:a16="http://schemas.microsoft.com/office/drawing/2014/main" id="{005389AB-65FD-493A-AD1F-4BE168587248}"/>
              </a:ext>
            </a:extLst>
          </p:cNvPr>
          <p:cNvSpPr>
            <a:spLocks noGrp="1"/>
          </p:cNvSpPr>
          <p:nvPr>
            <p:ph idx="1"/>
          </p:nvPr>
        </p:nvSpPr>
        <p:spPr>
          <a:xfrm>
            <a:off x="457207" y="1324538"/>
            <a:ext cx="14022056" cy="5580523"/>
          </a:xfrm>
        </p:spPr>
        <p:txBody>
          <a:bodyPr/>
          <a:lstStyle/>
          <a:p>
            <a:r>
              <a:rPr lang="en-US" dirty="0"/>
              <a:t>Prerequisites and dependencies for ITSM integrations</a:t>
            </a:r>
          </a:p>
          <a:p>
            <a:endParaRPr lang="en-US" dirty="0"/>
          </a:p>
          <a:p>
            <a:endParaRPr lang="en-US" dirty="0"/>
          </a:p>
        </p:txBody>
      </p:sp>
      <p:sp>
        <p:nvSpPr>
          <p:cNvPr id="8" name="Content Placeholder 3">
            <a:extLst>
              <a:ext uri="{FF2B5EF4-FFF2-40B4-BE49-F238E27FC236}">
                <a16:creationId xmlns:a16="http://schemas.microsoft.com/office/drawing/2014/main" id="{0EAC62D9-BB57-450F-B41D-F0616A63F40E}"/>
              </a:ext>
            </a:extLst>
          </p:cNvPr>
          <p:cNvSpPr txBox="1">
            <a:spLocks/>
          </p:cNvSpPr>
          <p:nvPr/>
        </p:nvSpPr>
        <p:spPr>
          <a:xfrm>
            <a:off x="685793" y="1905000"/>
            <a:ext cx="13487400" cy="5807074"/>
          </a:xfrm>
          <a:prstGeom prst="rect">
            <a:avLst/>
          </a:prstGeom>
        </p:spPr>
        <p:txBody>
          <a:bodyPr vert="horz" lIns="0" tIns="0" rIns="0" bIns="0" rtlCol="0">
            <a:normAutofit/>
          </a:bodyPr>
          <a:lstStyle>
            <a:lvl1pPr marL="0" indent="0" algn="l" defTabSz="1463354" rtl="0" eaLnBrk="1" latinLnBrk="0" hangingPunct="1">
              <a:spcBef>
                <a:spcPts val="1201"/>
              </a:spcBef>
              <a:buFontTx/>
              <a:buNone/>
              <a:defRPr sz="2001" b="1" kern="1200">
                <a:solidFill>
                  <a:schemeClr val="tx1"/>
                </a:solidFill>
                <a:latin typeface="+mn-lt"/>
                <a:ea typeface="+mn-ea"/>
                <a:cs typeface="+mn-cs"/>
              </a:defRPr>
            </a:lvl1pPr>
            <a:lvl2pPr marL="0" indent="0" algn="l" defTabSz="1463354" rtl="0" eaLnBrk="1" latinLnBrk="0" hangingPunct="1">
              <a:spcBef>
                <a:spcPts val="1201"/>
              </a:spcBef>
              <a:buFontTx/>
              <a:buNone/>
              <a:defRPr sz="2001" kern="1200">
                <a:solidFill>
                  <a:schemeClr val="tx1"/>
                </a:solidFill>
                <a:latin typeface="+mn-lt"/>
                <a:ea typeface="+mn-ea"/>
                <a:cs typeface="+mn-cs"/>
              </a:defRPr>
            </a:lvl2pPr>
            <a:lvl3pPr marL="228649" indent="-228649" algn="l" defTabSz="1463354" rtl="0" eaLnBrk="1" latinLnBrk="0" hangingPunct="1">
              <a:spcBef>
                <a:spcPts val="1201"/>
              </a:spcBef>
              <a:buFont typeface="Arial" pitchFamily="34" charset="0"/>
              <a:buChar char="•"/>
              <a:tabLst/>
              <a:defRPr sz="2001" kern="1200">
                <a:solidFill>
                  <a:schemeClr val="tx1"/>
                </a:solidFill>
                <a:latin typeface="+mn-lt"/>
                <a:ea typeface="+mn-ea"/>
                <a:cs typeface="+mn-cs"/>
              </a:defRPr>
            </a:lvl3pPr>
            <a:lvl4pPr marL="457298" indent="-228649" algn="l" defTabSz="1463354" rtl="0" eaLnBrk="1" latinLnBrk="0" hangingPunct="1">
              <a:spcBef>
                <a:spcPts val="599"/>
              </a:spcBef>
              <a:buFont typeface="Arial" pitchFamily="34" charset="0"/>
              <a:buChar char="–"/>
              <a:tabLst/>
              <a:defRPr sz="2001" kern="1200">
                <a:solidFill>
                  <a:schemeClr val="tx1"/>
                </a:solidFill>
                <a:latin typeface="+mn-lt"/>
                <a:ea typeface="+mn-ea"/>
                <a:cs typeface="+mn-cs"/>
              </a:defRPr>
            </a:lvl4pPr>
            <a:lvl5pPr marL="685948" indent="-228649" algn="l" defTabSz="1463354" rtl="0" eaLnBrk="1" latinLnBrk="0" hangingPunct="1">
              <a:spcBef>
                <a:spcPts val="599"/>
              </a:spcBef>
              <a:buFont typeface="Arial" pitchFamily="34" charset="0"/>
              <a:buChar char="–"/>
              <a:tabLst/>
              <a:defRPr sz="2001" kern="1200">
                <a:solidFill>
                  <a:schemeClr val="tx1"/>
                </a:solidFill>
                <a:latin typeface="+mn-lt"/>
                <a:ea typeface="+mn-ea"/>
                <a:cs typeface="+mn-cs"/>
              </a:defRPr>
            </a:lvl5pPr>
            <a:lvl6pPr marL="914599" indent="-228649" algn="l" defTabSz="1463354" rtl="0" eaLnBrk="1" latinLnBrk="0" hangingPunct="1">
              <a:spcBef>
                <a:spcPts val="599"/>
              </a:spcBef>
              <a:buFont typeface="Arial" pitchFamily="34" charset="0"/>
              <a:buChar char="–"/>
              <a:defRPr sz="2001" kern="1200" baseline="0">
                <a:solidFill>
                  <a:schemeClr val="tx1"/>
                </a:solidFill>
                <a:latin typeface="+mn-lt"/>
                <a:ea typeface="+mn-ea"/>
                <a:cs typeface="+mn-cs"/>
              </a:defRPr>
            </a:lvl6pPr>
            <a:lvl7pPr marL="1143246" indent="-228649" algn="l" defTabSz="1463354" rtl="0" eaLnBrk="1" latinLnBrk="0" hangingPunct="1">
              <a:spcBef>
                <a:spcPts val="599"/>
              </a:spcBef>
              <a:buFont typeface="Arial" pitchFamily="34" charset="0"/>
              <a:buChar char="–"/>
              <a:tabLst/>
              <a:defRPr sz="2001" kern="1200" baseline="0">
                <a:solidFill>
                  <a:schemeClr val="tx1"/>
                </a:solidFill>
                <a:latin typeface="+mn-lt"/>
                <a:ea typeface="+mn-ea"/>
                <a:cs typeface="+mn-cs"/>
              </a:defRPr>
            </a:lvl7pPr>
            <a:lvl8pPr marL="1371895" indent="-228649" algn="l" defTabSz="1463354" rtl="0" eaLnBrk="1" latinLnBrk="0" hangingPunct="1">
              <a:spcBef>
                <a:spcPts val="599"/>
              </a:spcBef>
              <a:buFont typeface="Arial" pitchFamily="34" charset="0"/>
              <a:buChar char="–"/>
              <a:defRPr sz="2001" kern="1200" baseline="0">
                <a:solidFill>
                  <a:schemeClr val="tx1"/>
                </a:solidFill>
                <a:latin typeface="+mn-lt"/>
                <a:ea typeface="+mn-ea"/>
                <a:cs typeface="+mn-cs"/>
              </a:defRPr>
            </a:lvl8pPr>
            <a:lvl9pPr marL="1600547" indent="-228649" algn="l" defTabSz="1463354" rtl="0" eaLnBrk="1" latinLnBrk="0" hangingPunct="1">
              <a:spcBef>
                <a:spcPts val="599"/>
              </a:spcBef>
              <a:buFont typeface="Arial" pitchFamily="34" charset="0"/>
              <a:buChar char="–"/>
              <a:tabLst/>
              <a:defRPr sz="2001" kern="1200" baseline="0">
                <a:solidFill>
                  <a:schemeClr val="tx1"/>
                </a:solidFill>
                <a:latin typeface="+mn-lt"/>
                <a:ea typeface="+mn-ea"/>
                <a:cs typeface="+mn-cs"/>
              </a:defRPr>
            </a:lvl9pPr>
          </a:lstStyle>
          <a:p>
            <a:pPr marL="342900" indent="-342900" algn="just">
              <a:buFont typeface="Arial" panose="020B0604020202020204" pitchFamily="34" charset="0"/>
              <a:buChar char="•"/>
            </a:pPr>
            <a:r>
              <a:rPr lang="en-US" sz="1400" dirty="0"/>
              <a:t>Exposure of tool’s REST APIs (direct integrations) or existence of weblink based query mechanisms (weblink based actions)</a:t>
            </a:r>
          </a:p>
          <a:p>
            <a:pPr marL="342900" indent="-342900" algn="just">
              <a:buFont typeface="Arial" panose="020B0604020202020204" pitchFamily="34" charset="0"/>
              <a:buChar char="•"/>
            </a:pPr>
            <a:endParaRPr lang="en-US" sz="1400" dirty="0"/>
          </a:p>
          <a:p>
            <a:pPr marL="342900" indent="-342900" algn="just">
              <a:buFont typeface="Arial" panose="020B0604020202020204" pitchFamily="34" charset="0"/>
              <a:buChar char="•"/>
            </a:pPr>
            <a:r>
              <a:rPr lang="en-US" sz="1400" dirty="0"/>
              <a:t>DXC needs to be given necessary permissions and service account in Client’s ITSM tool</a:t>
            </a:r>
          </a:p>
          <a:p>
            <a:pPr algn="just"/>
            <a:endParaRPr lang="en-US" sz="1400" dirty="0"/>
          </a:p>
          <a:p>
            <a:pPr marL="342900" indent="-342900" algn="just">
              <a:buFont typeface="Arial" panose="020B0604020202020204" pitchFamily="34" charset="0"/>
              <a:buChar char="•"/>
            </a:pPr>
            <a:r>
              <a:rPr lang="en-US" sz="1400" dirty="0"/>
              <a:t>IP address whitelisting may be required on Client’s side for API/web calls from AWS Connect or DXC agent PCs</a:t>
            </a:r>
          </a:p>
          <a:p>
            <a:pPr marL="342900" indent="-342900" algn="just">
              <a:buFont typeface="Arial" panose="020B0604020202020204" pitchFamily="34" charset="0"/>
              <a:buChar char="•"/>
            </a:pPr>
            <a:endParaRPr lang="en-US" sz="1400" dirty="0"/>
          </a:p>
          <a:p>
            <a:pPr marL="342900" indent="-342900" algn="just">
              <a:buFont typeface="Arial" panose="020B0604020202020204" pitchFamily="34" charset="0"/>
              <a:buChar char="•"/>
            </a:pPr>
            <a:r>
              <a:rPr lang="en-US" sz="1400" dirty="0">
                <a:solidFill>
                  <a:srgbClr val="4952CF"/>
                </a:solidFill>
              </a:rPr>
              <a:t>Solution will work only if Customer’s data in ITSM tool contains any uniquely identifiable information in users’ records which is composed completely from digits </a:t>
            </a:r>
            <a:r>
              <a:rPr lang="en-US" sz="1400" dirty="0"/>
              <a:t>(or in case it is only partially composed from digits, the digit part is fully unique to each user)</a:t>
            </a:r>
          </a:p>
          <a:p>
            <a:pPr marL="342900" indent="-342900" algn="just">
              <a:buFont typeface="Arial" panose="020B0604020202020204" pitchFamily="34" charset="0"/>
              <a:buChar char="•"/>
            </a:pPr>
            <a:endParaRPr lang="en-US" sz="1400" dirty="0"/>
          </a:p>
          <a:p>
            <a:pPr marL="342900" indent="-342900" algn="just">
              <a:buFont typeface="Arial" panose="020B0604020202020204" pitchFamily="34" charset="0"/>
              <a:buChar char="•"/>
            </a:pPr>
            <a:r>
              <a:rPr lang="en-US" sz="1400" dirty="0"/>
              <a:t>Solution can be fully automated (no requirement for any manual input neither from user nor from agent) if </a:t>
            </a:r>
            <a:r>
              <a:rPr lang="en-US" sz="1400" dirty="0">
                <a:solidFill>
                  <a:srgbClr val="4952CF"/>
                </a:solidFill>
              </a:rPr>
              <a:t>each user is calling Service Desk directly (no forwarding from middleware, like Customer’s PBX) from a unique phone</a:t>
            </a:r>
            <a:r>
              <a:rPr lang="en-US" sz="1400" dirty="0"/>
              <a:t> </a:t>
            </a:r>
            <a:r>
              <a:rPr lang="en-US" sz="1400" dirty="0">
                <a:solidFill>
                  <a:srgbClr val="4952CF"/>
                </a:solidFill>
              </a:rPr>
              <a:t>number</a:t>
            </a:r>
            <a:r>
              <a:rPr lang="en-US" sz="1400" dirty="0"/>
              <a:t> and the phone number is stored in user’s records</a:t>
            </a:r>
          </a:p>
          <a:p>
            <a:pPr marL="342900" indent="-342900" algn="just">
              <a:buFont typeface="Arial" panose="020B0604020202020204" pitchFamily="34" charset="0"/>
              <a:buChar char="•"/>
            </a:pPr>
            <a:endParaRPr lang="en-US" sz="1400" dirty="0"/>
          </a:p>
          <a:p>
            <a:pPr marL="342900" indent="-342900" algn="just">
              <a:buFont typeface="Arial" panose="020B0604020202020204" pitchFamily="34" charset="0"/>
              <a:buChar char="•"/>
            </a:pPr>
            <a:r>
              <a:rPr lang="en-US" sz="1400" dirty="0"/>
              <a:t>Other means of authentication such as PIN code, asset number, employee ID (to mention few examples) will require manual keypad input from the user</a:t>
            </a:r>
          </a:p>
          <a:p>
            <a:pPr marL="342900" indent="-342900" algn="just">
              <a:buFont typeface="Arial" panose="020B0604020202020204" pitchFamily="34" charset="0"/>
              <a:buChar char="•"/>
            </a:pPr>
            <a:endParaRPr lang="en-US" sz="1400" dirty="0"/>
          </a:p>
          <a:p>
            <a:pPr marL="342900" indent="-342900" algn="just">
              <a:buFont typeface="Arial" panose="020B0604020202020204" pitchFamily="34" charset="0"/>
              <a:buChar char="•"/>
            </a:pPr>
            <a:r>
              <a:rPr lang="en-US" sz="1400" dirty="0">
                <a:solidFill>
                  <a:srgbClr val="4952CF"/>
                </a:solidFill>
              </a:rPr>
              <a:t>Accuracy and rate of successful identifications will fully depend on quality of the data in Customer’s ITSM tool.</a:t>
            </a:r>
            <a:r>
              <a:rPr lang="en-US" sz="1400" dirty="0">
                <a:solidFill>
                  <a:srgbClr val="00B0F0"/>
                </a:solidFill>
              </a:rPr>
              <a:t> </a:t>
            </a:r>
            <a:r>
              <a:rPr lang="en-US" sz="1400" dirty="0"/>
              <a:t>If data is not up to date, for example owner of the phone number changed, solution will display wrong user’s data on agent’s CCP and create Interaction in Service Now for a wrong user. Likewise if for example some records are missing, solution will not recognize a user at all</a:t>
            </a:r>
          </a:p>
        </p:txBody>
      </p:sp>
      <p:sp>
        <p:nvSpPr>
          <p:cNvPr id="5" name="TextBox 4">
            <a:extLst>
              <a:ext uri="{FF2B5EF4-FFF2-40B4-BE49-F238E27FC236}">
                <a16:creationId xmlns:a16="http://schemas.microsoft.com/office/drawing/2014/main" id="{0899EB0D-118A-4A18-9317-38FD76465AA6}"/>
              </a:ext>
            </a:extLst>
          </p:cNvPr>
          <p:cNvSpPr txBox="1"/>
          <p:nvPr/>
        </p:nvSpPr>
        <p:spPr>
          <a:xfrm>
            <a:off x="8229600" y="381986"/>
            <a:ext cx="3200400" cy="1200329"/>
          </a:xfrm>
          <a:prstGeom prst="rect">
            <a:avLst/>
          </a:prstGeom>
          <a:noFill/>
        </p:spPr>
        <p:txBody>
          <a:bodyPr wrap="square" rtlCol="0">
            <a:spAutoFit/>
          </a:bodyPr>
          <a:lstStyle/>
          <a:p>
            <a:pPr algn="ctr"/>
            <a:r>
              <a:rPr lang="en-US" sz="1800" dirty="0"/>
              <a:t>API access privileges </a:t>
            </a:r>
            <a:r>
              <a:rPr lang="en-US" sz="1800" dirty="0" err="1"/>
              <a:t>nedded</a:t>
            </a:r>
            <a:r>
              <a:rPr lang="en-US" sz="1800" dirty="0"/>
              <a:t> as Saipem BOT</a:t>
            </a:r>
          </a:p>
          <a:p>
            <a:pPr algn="ctr"/>
            <a:r>
              <a:rPr lang="en-US" sz="1800" dirty="0"/>
              <a:t>Three strike rules Deployed for Tunis SD</a:t>
            </a:r>
          </a:p>
        </p:txBody>
      </p:sp>
    </p:spTree>
    <p:extLst>
      <p:ext uri="{BB962C8B-B14F-4D97-AF65-F5344CB8AC3E}">
        <p14:creationId xmlns:p14="http://schemas.microsoft.com/office/powerpoint/2010/main" val="24058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5D47-B0F1-4F23-BB4C-C96D5FEBD354}"/>
              </a:ext>
            </a:extLst>
          </p:cNvPr>
          <p:cNvSpPr>
            <a:spLocks noGrp="1"/>
          </p:cNvSpPr>
          <p:nvPr>
            <p:ph type="title"/>
          </p:nvPr>
        </p:nvSpPr>
        <p:spPr/>
        <p:txBody>
          <a:bodyPr/>
          <a:lstStyle/>
          <a:p>
            <a:r>
              <a:rPr lang="en-US" dirty="0"/>
              <a:t>ICR – Intelligent Call Routing</a:t>
            </a:r>
          </a:p>
        </p:txBody>
      </p:sp>
      <p:sp>
        <p:nvSpPr>
          <p:cNvPr id="3" name="Content Placeholder 2">
            <a:extLst>
              <a:ext uri="{FF2B5EF4-FFF2-40B4-BE49-F238E27FC236}">
                <a16:creationId xmlns:a16="http://schemas.microsoft.com/office/drawing/2014/main" id="{005389AB-65FD-493A-AD1F-4BE168587248}"/>
              </a:ext>
            </a:extLst>
          </p:cNvPr>
          <p:cNvSpPr>
            <a:spLocks noGrp="1"/>
          </p:cNvSpPr>
          <p:nvPr>
            <p:ph idx="1"/>
          </p:nvPr>
        </p:nvSpPr>
        <p:spPr>
          <a:xfrm>
            <a:off x="365767" y="1412119"/>
            <a:ext cx="13655033" cy="5580523"/>
          </a:xfrm>
        </p:spPr>
        <p:txBody>
          <a:bodyPr>
            <a:normAutofit fontScale="85000" lnSpcReduction="20000"/>
          </a:bodyPr>
          <a:lstStyle/>
          <a:p>
            <a:pPr algn="just"/>
            <a:r>
              <a:rPr lang="en-US" dirty="0"/>
              <a:t>It is possible to program condition-based routing (intelligent routing) on IVR level</a:t>
            </a:r>
          </a:p>
          <a:p>
            <a:pPr algn="just"/>
            <a:endParaRPr lang="en-US" b="0" dirty="0"/>
          </a:p>
          <a:p>
            <a:pPr marL="342900" indent="-342900" algn="just">
              <a:buFontTx/>
              <a:buChar char="-"/>
            </a:pPr>
            <a:r>
              <a:rPr lang="en-US" sz="1900" b="0" dirty="0"/>
              <a:t>Special code and action blocks can be inserted in call flow, allowing segregation of callers based on predefined parameters and triggering actions specific to certain group of callers</a:t>
            </a:r>
          </a:p>
          <a:p>
            <a:pPr marL="342900" indent="-342900" algn="just">
              <a:buFontTx/>
              <a:buChar char="-"/>
            </a:pPr>
            <a:endParaRPr lang="en-US" sz="1900" b="0" dirty="0"/>
          </a:p>
          <a:p>
            <a:pPr marL="342900" indent="-342900" algn="just">
              <a:buFontTx/>
              <a:buChar char="-"/>
            </a:pPr>
            <a:r>
              <a:rPr lang="en-US" sz="1900" b="0" dirty="0"/>
              <a:t>Use case will vary significantly from Customer to Customer and will require individual design decisions and considerations when the call flow is built or modified</a:t>
            </a:r>
          </a:p>
          <a:p>
            <a:pPr algn="just"/>
            <a:endParaRPr lang="en-US" b="0" dirty="0"/>
          </a:p>
          <a:p>
            <a:pPr algn="just"/>
            <a:r>
              <a:rPr lang="en-US" dirty="0"/>
              <a:t>Examples include (but are not limited to):</a:t>
            </a:r>
          </a:p>
          <a:p>
            <a:pPr marL="342900" indent="-342900" algn="just">
              <a:buFontTx/>
              <a:buChar char="-"/>
            </a:pPr>
            <a:r>
              <a:rPr lang="en-US" sz="1900" b="0" dirty="0"/>
              <a:t>Redirecting identified user to a different call flow or specific group of agents. For example VIP user entering a special PIN code at the beginning of the call</a:t>
            </a:r>
          </a:p>
          <a:p>
            <a:pPr marL="342900" indent="-342900" algn="just">
              <a:buFontTx/>
              <a:buChar char="-"/>
            </a:pPr>
            <a:r>
              <a:rPr lang="en-US" sz="1900" b="0" dirty="0"/>
              <a:t>Redirecting identified user based on his/her IVR menu selection to a different tool. For example sending user link and instructions for self-service password reset or redirecting user to self service password rest tool’s voice flow (for example HITACHI SSPR)</a:t>
            </a:r>
          </a:p>
          <a:p>
            <a:pPr marL="342900" indent="-342900" algn="just">
              <a:buFontTx/>
              <a:buChar char="-"/>
            </a:pPr>
            <a:r>
              <a:rPr lang="en-US" sz="1900" b="0" dirty="0"/>
              <a:t>Redirecting user with how-to question to self-service knowledge base or sending a user the most suitable knowledge base articles (or links) via email</a:t>
            </a:r>
          </a:p>
          <a:p>
            <a:pPr algn="just"/>
            <a:endParaRPr lang="en-US" sz="1900" b="0" dirty="0"/>
          </a:p>
          <a:p>
            <a:pPr algn="just"/>
            <a:r>
              <a:rPr lang="en-US" sz="1900" b="0" dirty="0"/>
              <a:t>Above examples can be taken further (eliminating need for manual inputs such as entering PIN or entering IVR menu selection) combining ICR with ITSM integration or voice recognition.</a:t>
            </a:r>
          </a:p>
        </p:txBody>
      </p:sp>
      <p:sp>
        <p:nvSpPr>
          <p:cNvPr id="4" name="TextBox 3">
            <a:extLst>
              <a:ext uri="{FF2B5EF4-FFF2-40B4-BE49-F238E27FC236}">
                <a16:creationId xmlns:a16="http://schemas.microsoft.com/office/drawing/2014/main" id="{60ACD5B1-E6EB-4CA2-B47C-DF27A22B814B}"/>
              </a:ext>
            </a:extLst>
          </p:cNvPr>
          <p:cNvSpPr txBox="1"/>
          <p:nvPr/>
        </p:nvSpPr>
        <p:spPr>
          <a:xfrm>
            <a:off x="685801" y="6817481"/>
            <a:ext cx="13258798" cy="615553"/>
          </a:xfrm>
          <a:prstGeom prst="rect">
            <a:avLst/>
          </a:prstGeom>
          <a:solidFill>
            <a:srgbClr val="FFFF00"/>
          </a:solidFill>
        </p:spPr>
        <p:txBody>
          <a:bodyPr wrap="square" rtlCol="0">
            <a:spAutoFit/>
          </a:bodyPr>
          <a:lstStyle/>
          <a:p>
            <a:pPr lvl="0" algn="just" defTabSz="1463354">
              <a:spcBef>
                <a:spcPts val="1201"/>
              </a:spcBef>
            </a:pPr>
            <a:r>
              <a:rPr lang="en-US" sz="1700" i="1" dirty="0">
                <a:solidFill>
                  <a:srgbClr val="C00000"/>
                </a:solidFill>
              </a:rPr>
              <a:t>This is subject to current limitations in technology, with voice recognition being limited to English language only and ITSM integration dependencies and pre-requisites as called out on “ASD ITSM Integrations” slides</a:t>
            </a:r>
          </a:p>
        </p:txBody>
      </p:sp>
    </p:spTree>
    <p:extLst>
      <p:ext uri="{BB962C8B-B14F-4D97-AF65-F5344CB8AC3E}">
        <p14:creationId xmlns:p14="http://schemas.microsoft.com/office/powerpoint/2010/main" val="17393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5D47-B0F1-4F23-BB4C-C96D5FEBD354}"/>
              </a:ext>
            </a:extLst>
          </p:cNvPr>
          <p:cNvSpPr>
            <a:spLocks noGrp="1"/>
          </p:cNvSpPr>
          <p:nvPr>
            <p:ph type="title"/>
          </p:nvPr>
        </p:nvSpPr>
        <p:spPr/>
        <p:txBody>
          <a:bodyPr/>
          <a:lstStyle/>
          <a:p>
            <a:r>
              <a:rPr lang="en-US" dirty="0"/>
              <a:t>Automated outbound call campaign</a:t>
            </a:r>
          </a:p>
        </p:txBody>
      </p:sp>
      <p:sp>
        <p:nvSpPr>
          <p:cNvPr id="3" name="Content Placeholder 2">
            <a:extLst>
              <a:ext uri="{FF2B5EF4-FFF2-40B4-BE49-F238E27FC236}">
                <a16:creationId xmlns:a16="http://schemas.microsoft.com/office/drawing/2014/main" id="{005389AB-65FD-493A-AD1F-4BE168587248}"/>
              </a:ext>
            </a:extLst>
          </p:cNvPr>
          <p:cNvSpPr>
            <a:spLocks noGrp="1"/>
          </p:cNvSpPr>
          <p:nvPr>
            <p:ph idx="1"/>
          </p:nvPr>
        </p:nvSpPr>
        <p:spPr>
          <a:xfrm>
            <a:off x="365767" y="1289548"/>
            <a:ext cx="14022056" cy="5580523"/>
          </a:xfrm>
        </p:spPr>
        <p:txBody>
          <a:bodyPr>
            <a:normAutofit fontScale="77500" lnSpcReduction="20000"/>
          </a:bodyPr>
          <a:lstStyle/>
          <a:p>
            <a:pPr algn="just"/>
            <a:r>
              <a:rPr lang="en-US" dirty="0"/>
              <a:t>Solution allows to perform agentless outbound call campaign</a:t>
            </a:r>
            <a:endParaRPr lang="en-US" b="0" dirty="0"/>
          </a:p>
          <a:p>
            <a:pPr marL="342900" indent="-342900" algn="just">
              <a:buFontTx/>
              <a:buChar char="-"/>
            </a:pPr>
            <a:r>
              <a:rPr lang="en-US" sz="2000" b="0" dirty="0"/>
              <a:t>Solution is ITSM tool agnostic service</a:t>
            </a:r>
          </a:p>
          <a:p>
            <a:pPr marL="342900" indent="-342900" algn="just">
              <a:buFontTx/>
              <a:buChar char="-"/>
            </a:pPr>
            <a:r>
              <a:rPr lang="en-US" sz="2000" b="0" dirty="0"/>
              <a:t>Solution is based on input feed provided to ASD via API call containing simple JSON file with preformatted details of outbound call campaign to be performed</a:t>
            </a:r>
          </a:p>
          <a:p>
            <a:pPr marL="342900" indent="-342900" algn="just">
              <a:buFontTx/>
              <a:buChar char="-"/>
            </a:pPr>
            <a:r>
              <a:rPr lang="en-US" sz="2000" b="0" dirty="0"/>
              <a:t>Solution requires set of configuration entries related to Account /Customer which wants to utilize it to be added to ASD’s configuration database</a:t>
            </a:r>
          </a:p>
          <a:p>
            <a:pPr marL="342900" indent="-342900" algn="just">
              <a:buFontTx/>
              <a:buChar char="-"/>
            </a:pPr>
            <a:r>
              <a:rPr lang="en-US" sz="2000" b="0" dirty="0"/>
              <a:t>Solution can be triggered manually or from any tool/processes capable of creating and sending JSON input file, such as RPA</a:t>
            </a:r>
          </a:p>
          <a:p>
            <a:pPr marL="342900" indent="-342900" algn="just">
              <a:buFontTx/>
              <a:buChar char="-"/>
            </a:pPr>
            <a:r>
              <a:rPr lang="en-US" sz="2000" b="0" dirty="0"/>
              <a:t>Solution will read out the campaign’s message to end user and collect user’s response (using DTMF)</a:t>
            </a:r>
          </a:p>
          <a:p>
            <a:pPr marL="342900" indent="-342900" algn="just">
              <a:buFontTx/>
              <a:buChar char="-"/>
            </a:pPr>
            <a:r>
              <a:rPr lang="en-US" sz="2000" b="0" dirty="0"/>
              <a:t>Solution supports any Polly compatible language (</a:t>
            </a:r>
            <a:r>
              <a:rPr lang="en-US" sz="2000" b="0" dirty="0">
                <a:hlinkClick r:id="rId2"/>
              </a:rPr>
              <a:t>check this list</a:t>
            </a:r>
            <a:r>
              <a:rPr lang="en-US" sz="2000" b="0" dirty="0"/>
              <a:t>)</a:t>
            </a:r>
          </a:p>
          <a:p>
            <a:pPr marL="342900" indent="-342900" algn="just">
              <a:buFontTx/>
              <a:buChar char="-"/>
            </a:pPr>
            <a:r>
              <a:rPr lang="en-US" sz="2000" b="0" dirty="0"/>
              <a:t>At the end of campaign solution will respond back to pre-set process mailbox providing detailed report including responses collected from end users (JSON output file)</a:t>
            </a:r>
          </a:p>
          <a:p>
            <a:pPr marL="342900" indent="-342900" algn="just">
              <a:buFontTx/>
              <a:buChar char="-"/>
            </a:pPr>
            <a:endParaRPr lang="en-US" sz="2000" b="0" dirty="0"/>
          </a:p>
          <a:p>
            <a:pPr algn="just"/>
            <a:endParaRPr lang="en-US" b="0" dirty="0"/>
          </a:p>
          <a:p>
            <a:pPr algn="just"/>
            <a:r>
              <a:rPr lang="en-US" dirty="0"/>
              <a:t>Example use cases include (but are not limited to):</a:t>
            </a:r>
          </a:p>
          <a:p>
            <a:pPr marL="342900" indent="-342900" algn="just">
              <a:buFontTx/>
              <a:buChar char="-"/>
            </a:pPr>
            <a:r>
              <a:rPr lang="en-US" b="0" dirty="0"/>
              <a:t>Active closure of large number of tickets via phone (such as three strike rules)</a:t>
            </a:r>
          </a:p>
          <a:p>
            <a:pPr marL="342900" indent="-342900" algn="just">
              <a:buFontTx/>
              <a:buChar char="-"/>
            </a:pPr>
            <a:r>
              <a:rPr lang="en-US" b="0" dirty="0"/>
              <a:t>Chasing large number of idle tickets via phone</a:t>
            </a:r>
          </a:p>
          <a:p>
            <a:pPr marL="342900" indent="-342900" algn="just">
              <a:buFontTx/>
              <a:buChar char="-"/>
            </a:pPr>
            <a:r>
              <a:rPr lang="en-US" b="0" dirty="0"/>
              <a:t>Calling multiple numbers rapidly to notify stakeholders about outage (required by some GSD contracts for P1 cases)</a:t>
            </a:r>
          </a:p>
          <a:p>
            <a:pPr marL="342900" indent="-342900" algn="just">
              <a:buFontTx/>
              <a:buChar char="-"/>
            </a:pPr>
            <a:r>
              <a:rPr lang="en-US" b="0" dirty="0"/>
              <a:t>Simple ad-hoc survey(s)</a:t>
            </a:r>
          </a:p>
        </p:txBody>
      </p:sp>
      <p:sp>
        <p:nvSpPr>
          <p:cNvPr id="4" name="TextBox 3">
            <a:extLst>
              <a:ext uri="{FF2B5EF4-FFF2-40B4-BE49-F238E27FC236}">
                <a16:creationId xmlns:a16="http://schemas.microsoft.com/office/drawing/2014/main" id="{C8E1360C-11F6-43BA-9551-496087B73254}"/>
              </a:ext>
            </a:extLst>
          </p:cNvPr>
          <p:cNvSpPr txBox="1"/>
          <p:nvPr/>
        </p:nvSpPr>
        <p:spPr>
          <a:xfrm>
            <a:off x="379943" y="6800726"/>
            <a:ext cx="13884689" cy="646331"/>
          </a:xfrm>
          <a:prstGeom prst="rect">
            <a:avLst/>
          </a:prstGeom>
          <a:solidFill>
            <a:srgbClr val="FFFF00"/>
          </a:solidFill>
        </p:spPr>
        <p:txBody>
          <a:bodyPr wrap="square" rtlCol="0">
            <a:spAutoFit/>
          </a:bodyPr>
          <a:lstStyle/>
          <a:p>
            <a:pPr lvl="0" algn="just" defTabSz="1463354">
              <a:spcBef>
                <a:spcPts val="1201"/>
              </a:spcBef>
            </a:pPr>
            <a:r>
              <a:rPr lang="en-US" sz="1200" i="1" dirty="0">
                <a:solidFill>
                  <a:srgbClr val="C00000"/>
                </a:solidFill>
              </a:rPr>
              <a:t>The solution does perform outbound calls and if required collects DTMF inputs as response (for example: “please press 1 to acknowledge you received this message”). The solution responds back to requestor with aa list of performed calls, status of calls (success/failure) and a digit indicating user’s response. The solution does not handle any account specific logic, such as when to </a:t>
            </a:r>
            <a:r>
              <a:rPr lang="en-US" sz="1050" i="1" dirty="0">
                <a:solidFill>
                  <a:srgbClr val="C00000"/>
                </a:solidFill>
              </a:rPr>
              <a:t>perform</a:t>
            </a:r>
            <a:r>
              <a:rPr lang="en-US" sz="1200" i="1" dirty="0">
                <a:solidFill>
                  <a:srgbClr val="C00000"/>
                </a:solidFill>
              </a:rPr>
              <a:t> the calls or how many times to repeat these. This needs to be handled outside of ASD by RPA or any other process which triggers this function and consumes its response.</a:t>
            </a:r>
          </a:p>
        </p:txBody>
      </p:sp>
    </p:spTree>
    <p:extLst>
      <p:ext uri="{BB962C8B-B14F-4D97-AF65-F5344CB8AC3E}">
        <p14:creationId xmlns:p14="http://schemas.microsoft.com/office/powerpoint/2010/main" val="291357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XC">
  <a:themeElements>
    <a:clrScheme name="DXC New Brand Palette">
      <a:dk1>
        <a:srgbClr val="000000"/>
      </a:dk1>
      <a:lt1>
        <a:srgbClr val="FFFFFF"/>
      </a:lt1>
      <a:dk2>
        <a:srgbClr val="D9D9D6"/>
      </a:dk2>
      <a:lt2>
        <a:srgbClr val="FFCD00"/>
      </a:lt2>
      <a:accent1>
        <a:srgbClr val="5F249F"/>
      </a:accent1>
      <a:accent2>
        <a:srgbClr val="00968F"/>
      </a:accent2>
      <a:accent3>
        <a:srgbClr val="00A3E1"/>
      </a:accent3>
      <a:accent4>
        <a:srgbClr val="006975"/>
      </a:accent4>
      <a:accent5>
        <a:srgbClr val="6CC24A"/>
      </a:accent5>
      <a:accent6>
        <a:srgbClr val="ED9B33"/>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txDef>
      <a:spPr>
        <a:noFill/>
      </a:spPr>
      <a:bodyPr wrap="square" rtlCol="0">
        <a:spAutoFit/>
      </a:bodyPr>
      <a:lstStyle>
        <a:defPPr algn="l">
          <a:lnSpc>
            <a:spcPct val="90000"/>
          </a:lnSpc>
          <a:spcAft>
            <a:spcPts val="400"/>
          </a:spcAft>
          <a:defRPr sz="2000" dirty="0"/>
        </a:defPPr>
      </a:lstStyle>
    </a:txDef>
  </a:objectDefaults>
  <a:extraClrSchemeLst/>
  <a:custClrLst>
    <a:custClr name="DXC Bright Purple">
      <a:srgbClr val="5F249F"/>
    </a:custClr>
    <a:custClr name="White">
      <a:srgbClr val="FFFFFF"/>
    </a:custClr>
    <a:custClr name="DXC Light Gray">
      <a:srgbClr val="D9D9D6"/>
    </a:custClr>
    <a:custClr name="DXC Medium Gray">
      <a:srgbClr val="969696"/>
    </a:custClr>
    <a:custClr name="DXC Dark Gray">
      <a:srgbClr val="63666A"/>
    </a:custClr>
    <a:custClr name="Black">
      <a:srgbClr val="000000"/>
    </a:custClr>
    <a:custClr name="DXC Bright Teal">
      <a:srgbClr val="00968F"/>
    </a:custClr>
    <a:custClr name="DXC Blue">
      <a:srgbClr val="00A3E1"/>
    </a:custClr>
    <a:custClr name="DXC Dark Teal">
      <a:srgbClr val="006975"/>
    </a:custClr>
    <a:custClr name="DXC Green">
      <a:srgbClr val="6CC24A"/>
    </a:custClr>
    <a:custClr name="DXC Orange">
      <a:srgbClr val="ED9B33"/>
    </a:custClr>
    <a:custClr name="DXC Gold">
      <a:srgbClr val="FFCD00"/>
    </a:custClr>
    <a:custClr name="DXC Dark Purple">
      <a:srgbClr val="330072"/>
    </a:custClr>
    <a:custClr name="DXC Yellow">
      <a:srgbClr val="F9F048"/>
    </a:custClr>
  </a:custClrLst>
  <a:extLst>
    <a:ext uri="{05A4C25C-085E-4340-85A3-A5531E510DB2}">
      <thm15:themeFamily xmlns:thm15="http://schemas.microsoft.com/office/thememl/2012/main" name="Presentation6" id="{35C630C9-49BB-4E7C-A243-2C4F4AECC035}" vid="{970FDFF9-AA6E-4019-935A-1BD74BA3BC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AFEBF8FFF07F4691A8DFFB955783C9" ma:contentTypeVersion="12" ma:contentTypeDescription="Create a new document." ma:contentTypeScope="" ma:versionID="8c30eaa119210d1cdfec6e0f92a8c5ba">
  <xsd:schema xmlns:xsd="http://www.w3.org/2001/XMLSchema" xmlns:xs="http://www.w3.org/2001/XMLSchema" xmlns:p="http://schemas.microsoft.com/office/2006/metadata/properties" xmlns:ns2="9f50881e-15e8-4653-be61-ab56d6ad8c2c" xmlns:ns3="fc8c7728-531a-4e7e-b472-2232f954c5b9" targetNamespace="http://schemas.microsoft.com/office/2006/metadata/properties" ma:root="true" ma:fieldsID="f73e1744f23383e79683db9dda5fb86a" ns2:_="" ns3:_="">
    <xsd:import namespace="9f50881e-15e8-4653-be61-ab56d6ad8c2c"/>
    <xsd:import namespace="fc8c7728-531a-4e7e-b472-2232f954c5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0881e-15e8-4653-be61-ab56d6ad8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c7728-531a-4e7e-b472-2232f954c5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6A3167-B53D-4528-921B-D975509873C1}">
  <ds:schemaRefs>
    <ds:schemaRef ds:uri="http://schemas.microsoft.com/sharepoint/v3/contenttype/forms"/>
  </ds:schemaRefs>
</ds:datastoreItem>
</file>

<file path=customXml/itemProps2.xml><?xml version="1.0" encoding="utf-8"?>
<ds:datastoreItem xmlns:ds="http://schemas.openxmlformats.org/officeDocument/2006/customXml" ds:itemID="{D728B936-EA1C-48B3-9BAE-D7F61E6D01D9}">
  <ds:schemaRefs>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9f50881e-15e8-4653-be61-ab56d6ad8c2c"/>
    <ds:schemaRef ds:uri="http://schemas.microsoft.com/office/2006/documentManagement/types"/>
    <ds:schemaRef ds:uri="fc8c7728-531a-4e7e-b472-2232f954c5b9"/>
    <ds:schemaRef ds:uri="http://purl.org/dc/terms/"/>
  </ds:schemaRefs>
</ds:datastoreItem>
</file>

<file path=customXml/itemProps3.xml><?xml version="1.0" encoding="utf-8"?>
<ds:datastoreItem xmlns:ds="http://schemas.openxmlformats.org/officeDocument/2006/customXml" ds:itemID="{31AD055C-8657-4A70-98B8-A0B2380291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0881e-15e8-4653-be61-ab56d6ad8c2c"/>
    <ds:schemaRef ds:uri="fc8c7728-531a-4e7e-b472-2232f954c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DXC_Delivering Excellence Template_060321</Template>
  <TotalTime>172</TotalTime>
  <Words>1915</Words>
  <Application>Microsoft Office PowerPoint</Application>
  <PresentationFormat>Custom</PresentationFormat>
  <Paragraphs>138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DXC</vt:lpstr>
      <vt:lpstr>ASD – High Level</vt:lpstr>
      <vt:lpstr>PowerPoint Presentation</vt:lpstr>
      <vt:lpstr>What is Agile Service Desk </vt:lpstr>
      <vt:lpstr>PowerPoint Presentation</vt:lpstr>
      <vt:lpstr>ASD main features overview</vt:lpstr>
      <vt:lpstr>ASD ITSM Integrations (1)</vt:lpstr>
      <vt:lpstr>ASD ITSM Integrations (2)</vt:lpstr>
      <vt:lpstr>ICR – Intelligent Call Routing</vt:lpstr>
      <vt:lpstr>Automated outbound call campaign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44pt,  up to three lines</dc:title>
  <dc:subject/>
  <dc:creator>Preedy, Louise</dc:creator>
  <cp:keywords/>
  <dc:description/>
  <cp:lastModifiedBy>Suarez Ferreiro, David</cp:lastModifiedBy>
  <cp:revision>30</cp:revision>
  <dcterms:created xsi:type="dcterms:W3CDTF">2021-06-09T14:37:21Z</dcterms:created>
  <dcterms:modified xsi:type="dcterms:W3CDTF">2022-12-01T11:15:56Z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0x01010016AFEBF8FFF07F4691A8DFFB955783C9</vt:lpwstr>
  </property>
</Properties>
</file>